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55" r:id="rId4"/>
    <p:sldId id="259" r:id="rId5"/>
    <p:sldId id="356" r:id="rId6"/>
    <p:sldId id="261" r:id="rId7"/>
    <p:sldId id="262" r:id="rId8"/>
    <p:sldId id="263" r:id="rId9"/>
    <p:sldId id="323" r:id="rId10"/>
    <p:sldId id="325" r:id="rId11"/>
    <p:sldId id="326" r:id="rId12"/>
    <p:sldId id="327" r:id="rId13"/>
    <p:sldId id="271" r:id="rId14"/>
    <p:sldId id="331" r:id="rId15"/>
    <p:sldId id="332" r:id="rId16"/>
    <p:sldId id="333" r:id="rId17"/>
    <p:sldId id="334" r:id="rId18"/>
    <p:sldId id="357" r:id="rId19"/>
    <p:sldId id="329" r:id="rId20"/>
    <p:sldId id="335" r:id="rId21"/>
    <p:sldId id="336" r:id="rId22"/>
    <p:sldId id="337" r:id="rId23"/>
    <p:sldId id="358" r:id="rId24"/>
    <p:sldId id="338" r:id="rId25"/>
    <p:sldId id="341" r:id="rId26"/>
    <p:sldId id="340" r:id="rId27"/>
    <p:sldId id="339" r:id="rId28"/>
    <p:sldId id="354" r:id="rId29"/>
    <p:sldId id="330" r:id="rId30"/>
    <p:sldId id="342" r:id="rId31"/>
    <p:sldId id="344" r:id="rId32"/>
    <p:sldId id="345" r:id="rId33"/>
    <p:sldId id="346" r:id="rId34"/>
    <p:sldId id="349" r:id="rId35"/>
    <p:sldId id="347" r:id="rId36"/>
    <p:sldId id="351" r:id="rId37"/>
    <p:sldId id="350" r:id="rId38"/>
    <p:sldId id="352" r:id="rId39"/>
    <p:sldId id="35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0"/>
    <p:restoredTop sz="94753"/>
  </p:normalViewPr>
  <p:slideViewPr>
    <p:cSldViewPr snapToGrid="0">
      <p:cViewPr varScale="1">
        <p:scale>
          <a:sx n="106" d="100"/>
          <a:sy n="106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28DF3-9805-F24C-AF16-0E42B74CDA47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3B619B-ECF8-2042-9BBA-D4CDAE8B4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45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B619B-ECF8-2042-9BBA-D4CDAE8B4D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B619B-ECF8-2042-9BBA-D4CDAE8B4D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B619B-ECF8-2042-9BBA-D4CDAE8B4D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6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B619B-ECF8-2042-9BBA-D4CDAE8B4D8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BDFF8-02CF-E430-2697-0FB3A3D6F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225D32-2EF3-A416-B35F-55885C093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3526E2-E51B-0574-195C-F7A5A37C5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0449E-CB25-B5D7-9E3C-F89EB52E7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3B619B-ECF8-2042-9BBA-D4CDAE8B4D8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1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2139-905D-0DEA-B461-10204C91A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64244-2582-8B42-5043-E1DFAB91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CF2FA-54AF-B84E-5C7C-9825A3C0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C486F-209B-36FB-C51F-E37032EE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21E46-A2A5-A03E-642F-827373F2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3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0792E-7B42-11FD-5D9A-6533E7B0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46366-CF8E-1748-14B2-29569E15F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4C83D-ED30-0F26-5297-E777D7748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62FE0-7275-8341-0E04-46DAF9A09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09400-75BA-3560-C801-C65AA7E2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3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9D64E6-D7BF-EB3C-6263-7533969464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E7B2F-4B9F-94DE-0D18-DB2C07ADE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DBF0C-3748-658D-F9B1-A91172140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6EEE4-0003-B86B-A056-B85F936F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24B55-DD84-4909-705E-05842B609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1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0BB0-639E-F0A1-902B-9C68050B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7E746-0E0F-F823-7CD3-F1A9CBFF9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79106-4C6F-21BC-562D-95D1BB32A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6F607-3300-D777-F25F-40545ADF0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59760-B530-DBDD-13CA-FB500CC2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36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8F5F-DF4D-DA9E-ADF3-8EEA13FDB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8E2F8-5B95-2D7A-3082-1547A217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FE80E-5DC6-39BC-1F04-BDA9AB6D5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23114-9524-21AC-EACA-8CCB1E40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5DA1F-6B4A-9B80-9E05-38A552B22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4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66B9-31E3-2CB1-7348-BC73F646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27E01-E0A8-53C2-250F-2D5A3FE14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D0ECFD-E6C0-6D2C-D90E-37E628A98E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37FAF-8BCD-0AB4-1080-954833EF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3E2C1-C9A7-FBF5-CE75-74852EF99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FCB7DE-49DF-1C98-4857-7D37842B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3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4125-ED34-CA1A-8F8C-7EC36FD2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5E7084-F19B-25BB-D4FB-9922EC599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B0C363-772D-5F6E-B8D1-526206FD47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A7320-FBA6-A24C-2E62-E1232EF6E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71EF2-6F5C-D9A8-E933-CD220D6056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C1742-C518-79BD-B2BF-D275DE61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C2A59-0AE8-3821-4A04-09B8D43E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2369A-C8B1-0C24-9DB8-C8BE21EDC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42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1529-A2BD-60FC-63BA-6D0D191E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C7F06-FE5C-B389-A689-943C24581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FFA97-F777-824D-B0BD-17B138A8D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58D77-1D48-4DD2-29D5-F2B4025C0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55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AA1479-5AD2-4449-B5CC-92608E0DE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4D343-1E48-448B-4B72-9F6427382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1F192-D016-E495-EFC2-0DBE7026D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3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ABC0-8BD9-1673-9DA1-8F28E239F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CF6F0-F369-C566-2085-2DA3EDF2C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CEA31C-6626-6838-20FB-4793620A1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89056-C47D-1E2A-3F96-0F130C817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F62741-F573-83DB-F840-B12C02856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412D13-57E1-B1E3-A3E1-68012503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22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C2293-B387-0827-5AF0-E865C58F2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93A3D0-0CBA-3A7C-C235-DA1D6FEC1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F8047-47FD-3ECB-9371-A31AF2093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7C434-72C3-E444-B78D-2B7D6639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0DC5C-D84F-7C76-BAAE-44010351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B5795-B385-5E23-4EA1-7C967285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80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E89251-E066-A00D-54EC-ADDA24C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52D9F-F5CE-ABC4-DD42-C8D458D05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9F9F-9CAC-3F05-9854-42F1D5ED3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61A439-66F3-9F44-BC61-A9094964FE06}" type="datetimeFigureOut">
              <a:rPr lang="en-US" smtClean="0"/>
              <a:t>6/5/25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3EF9-8B92-54D2-A585-818B7CF9D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AA843-267C-2674-481E-8705DC6D6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54F765-E553-9D4C-B6BD-038129AC8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5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tags" Target="../tags/tag15.xml"/><Relationship Id="rId7" Type="http://schemas.openxmlformats.org/officeDocument/2006/relationships/image" Target="../media/image22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emf"/><Relationship Id="rId4" Type="http://schemas.openxmlformats.org/officeDocument/2006/relationships/tags" Target="../tags/tag16.xml"/><Relationship Id="rId9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lops.community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nas.org/doi/10.1073/pnas.2417182122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tags" Target="../tags/tag24.xml"/><Relationship Id="rId7" Type="http://schemas.openxmlformats.org/officeDocument/2006/relationships/image" Target="../media/image57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former-circuits.pub/2021/framework/index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former-circuits.pub/2022/in-context-learning-and-induction-heads/index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6.xml"/><Relationship Id="rId7" Type="http://schemas.openxmlformats.org/officeDocument/2006/relationships/image" Target="../media/image11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7.emf"/><Relationship Id="rId5" Type="http://schemas.openxmlformats.org/officeDocument/2006/relationships/tags" Target="../tags/tag11.xml"/><Relationship Id="rId10" Type="http://schemas.openxmlformats.org/officeDocument/2006/relationships/image" Target="../media/image16.emf"/><Relationship Id="rId4" Type="http://schemas.openxmlformats.org/officeDocument/2006/relationships/tags" Target="../tags/tag10.xml"/><Relationship Id="rId9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F741-5504-B2E2-5E92-9489B6704E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125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i="1" dirty="0"/>
              <a:t>Can LLMs solve compositional tasks? A study of out-of-distribution generalization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E194C4-1F38-7763-BBBA-58E3BE0D66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934"/>
            <a:ext cx="9144000" cy="1655762"/>
          </a:xfrm>
        </p:spPr>
        <p:txBody>
          <a:bodyPr/>
          <a:lstStyle/>
          <a:p>
            <a:r>
              <a:rPr lang="en-US" dirty="0"/>
              <a:t>Yiqiao Zhong (UW Madison Statistics)</a:t>
            </a:r>
          </a:p>
          <a:p>
            <a:r>
              <a:rPr lang="en-US" dirty="0"/>
              <a:t> Peking Univ, June 5, 2025</a:t>
            </a:r>
          </a:p>
        </p:txBody>
      </p:sp>
    </p:spTree>
    <p:extLst>
      <p:ext uri="{BB962C8B-B14F-4D97-AF65-F5344CB8AC3E}">
        <p14:creationId xmlns:p14="http://schemas.microsoft.com/office/powerpoint/2010/main" val="2278308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f training steps&#10;&#10;Description automatically generated">
            <a:extLst>
              <a:ext uri="{FF2B5EF4-FFF2-40B4-BE49-F238E27FC236}">
                <a16:creationId xmlns:a16="http://schemas.microsoft.com/office/drawing/2014/main" id="{32045CF2-D660-3668-0932-478A774BDC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330" y="0"/>
            <a:ext cx="9451340" cy="59070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C9A150-3BBF-85D2-573D-20A32DDE6FD3}"/>
              </a:ext>
            </a:extLst>
          </p:cNvPr>
          <p:cNvSpPr txBox="1"/>
          <p:nvPr/>
        </p:nvSpPr>
        <p:spPr>
          <a:xfrm>
            <a:off x="1043972" y="6008360"/>
            <a:ext cx="119967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Weak learning phase</a:t>
            </a:r>
            <a:r>
              <a:rPr lang="en-US" sz="2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: rely on simple statistics of ID data and fail to generalize 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Rule-learning phase</a:t>
            </a:r>
            <a:r>
              <a:rPr lang="en-US" sz="2200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: two-layer TF learns the rule of copying from ID data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77015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CD3A-C33D-6E50-438D-49ECE2FB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AAACE-F327-E859-6DF5-2394C5CEC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112391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Benefits of composition: two layer &gt;&gt; one layer</a:t>
            </a:r>
          </a:p>
          <a:p>
            <a:pPr>
              <a:lnSpc>
                <a:spcPct val="130000"/>
              </a:lnSpc>
            </a:pPr>
            <a:r>
              <a:rPr lang="en-US" dirty="0"/>
              <a:t>Emergence of learning copying</a:t>
            </a:r>
          </a:p>
          <a:p>
            <a:pPr>
              <a:lnSpc>
                <a:spcPct val="130000"/>
              </a:lnSpc>
            </a:pPr>
            <a:r>
              <a:rPr lang="en-US" dirty="0"/>
              <a:t>OOD generalization reasonably well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05BEA3-8EA1-755B-342C-C35A2D8F61DF}"/>
              </a:ext>
            </a:extLst>
          </p:cNvPr>
          <p:cNvSpPr txBox="1">
            <a:spLocks/>
          </p:cNvSpPr>
          <p:nvPr/>
        </p:nvSpPr>
        <p:spPr>
          <a:xfrm>
            <a:off x="838200" y="4486685"/>
            <a:ext cx="10515600" cy="1743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3600" dirty="0"/>
              <a:t>Goal of this talk: </a:t>
            </a:r>
          </a:p>
          <a:p>
            <a:pPr algn="ctr">
              <a:lnSpc>
                <a:spcPct val="130000"/>
              </a:lnSpc>
            </a:pPr>
            <a:r>
              <a:rPr lang="en-US" sz="3600" dirty="0"/>
              <a:t>Geometric (mechanistic) insights via experiments</a:t>
            </a:r>
          </a:p>
        </p:txBody>
      </p:sp>
    </p:spTree>
    <p:extLst>
      <p:ext uri="{BB962C8B-B14F-4D97-AF65-F5344CB8AC3E}">
        <p14:creationId xmlns:p14="http://schemas.microsoft.com/office/powerpoint/2010/main" val="120485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EA99B-0E9C-259C-DDE8-BBCB99DA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Primer on Transformer</a:t>
            </a:r>
          </a:p>
        </p:txBody>
      </p:sp>
    </p:spTree>
    <p:extLst>
      <p:ext uri="{BB962C8B-B14F-4D97-AF65-F5344CB8AC3E}">
        <p14:creationId xmlns:p14="http://schemas.microsoft.com/office/powerpoint/2010/main" val="155021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0282006-D26F-73F7-E7A4-CB8961CDDC7C}"/>
              </a:ext>
            </a:extLst>
          </p:cNvPr>
          <p:cNvSpPr txBox="1"/>
          <p:nvPr/>
        </p:nvSpPr>
        <p:spPr>
          <a:xfrm>
            <a:off x="9844456" y="5780493"/>
            <a:ext cx="189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Tokenizing input text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7BD24-F19E-BA87-A4D4-F230E973DB2D}"/>
              </a:ext>
            </a:extLst>
          </p:cNvPr>
          <p:cNvSpPr txBox="1"/>
          <p:nvPr/>
        </p:nvSpPr>
        <p:spPr>
          <a:xfrm>
            <a:off x="9850977" y="2804330"/>
            <a:ext cx="189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Hidden states / Embedding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6F9A1-7245-798E-4619-A2F99902C8F8}"/>
              </a:ext>
            </a:extLst>
          </p:cNvPr>
          <p:cNvSpPr txBox="1"/>
          <p:nvPr/>
        </p:nvSpPr>
        <p:spPr>
          <a:xfrm>
            <a:off x="9844456" y="3830400"/>
            <a:ext cx="189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Composing Self-attention blocks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30296F-74FF-1F17-023F-141C0D4337CC}"/>
              </a:ext>
            </a:extLst>
          </p:cNvPr>
          <p:cNvSpPr txBox="1"/>
          <p:nvPr/>
        </p:nvSpPr>
        <p:spPr>
          <a:xfrm>
            <a:off x="9844456" y="1500568"/>
            <a:ext cx="225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Final embeddings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25B0E-16E8-1403-CA94-1374D8B44BA7}"/>
              </a:ext>
            </a:extLst>
          </p:cNvPr>
          <p:cNvSpPr txBox="1"/>
          <p:nvPr/>
        </p:nvSpPr>
        <p:spPr>
          <a:xfrm>
            <a:off x="4023935" y="98670"/>
            <a:ext cx="376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Next token prediction</a:t>
            </a:r>
          </a:p>
        </p:txBody>
      </p:sp>
      <p:pic>
        <p:nvPicPr>
          <p:cNvPr id="16" name="Picture 15" descr="A diagram of a algorithm&#10;&#10;Description automatically generated">
            <a:extLst>
              <a:ext uri="{FF2B5EF4-FFF2-40B4-BE49-F238E27FC236}">
                <a16:creationId xmlns:a16="http://schemas.microsoft.com/office/drawing/2014/main" id="{EC4C7224-BBB3-2A5F-69D3-0AE3560B2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02" y="585234"/>
            <a:ext cx="8658475" cy="627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64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4A3D-E842-C5B8-6F4E-09C280BC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simple intro to self-attention</a:t>
            </a:r>
          </a:p>
        </p:txBody>
      </p:sp>
      <p:pic>
        <p:nvPicPr>
          <p:cNvPr id="4" name="Content Placeholder 4" descr="A math formula with mathematical symbols&#10;&#10;Description automatically generated with medium confidence">
            <a:extLst>
              <a:ext uri="{FF2B5EF4-FFF2-40B4-BE49-F238E27FC236}">
                <a16:creationId xmlns:a16="http://schemas.microsoft.com/office/drawing/2014/main" id="{4A864FE8-3F20-582A-1441-900AFD171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40287" y="2244568"/>
            <a:ext cx="11257730" cy="1942123"/>
          </a:xfr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E66C79A-EA64-BD9C-78D7-4D28602B6864}"/>
              </a:ext>
            </a:extLst>
          </p:cNvPr>
          <p:cNvSpPr txBox="1">
            <a:spLocks/>
          </p:cNvSpPr>
          <p:nvPr/>
        </p:nvSpPr>
        <p:spPr>
          <a:xfrm>
            <a:off x="838199" y="1825626"/>
            <a:ext cx="10971727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Input or hidden states		             ,       is seq length,      is embed dim</a:t>
            </a:r>
          </a:p>
        </p:txBody>
      </p:sp>
      <p:pic>
        <p:nvPicPr>
          <p:cNvPr id="6" name="Picture 5" descr="\documentclass{article}&#10;\usepackage{amsmath}&#10;\usepackage{amsfonts}&#10;&#10;\pagestyle{empty}&#10;\begin{document}&#10;&#10;$\boldsymbol{X} \in \mathbb{R}^{T \times d} $&#10;&#10;&#10;\end{document}" title="IguanaTex Bitmap Display">
            <a:extLst>
              <a:ext uri="{FF2B5EF4-FFF2-40B4-BE49-F238E27FC236}">
                <a16:creationId xmlns:a16="http://schemas.microsoft.com/office/drawing/2014/main" id="{4F19A1C1-2455-DF53-1F27-CD3B717533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608793" y="1862697"/>
            <a:ext cx="1690555" cy="338111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$T$&#10;&#10;&#10;\end{document}" title="IguanaTex Bitmap Display">
            <a:extLst>
              <a:ext uri="{FF2B5EF4-FFF2-40B4-BE49-F238E27FC236}">
                <a16:creationId xmlns:a16="http://schemas.microsoft.com/office/drawing/2014/main" id="{CFC9ADEA-FE9A-3FDA-1338-A217DD37F6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06199" y="1916984"/>
            <a:ext cx="248920" cy="248920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&#10;$d$&#10;&#10;\end{document}" title="IguanaTex Bitmap Display">
            <a:extLst>
              <a:ext uri="{FF2B5EF4-FFF2-40B4-BE49-F238E27FC236}">
                <a16:creationId xmlns:a16="http://schemas.microsoft.com/office/drawing/2014/main" id="{69DF7417-24DA-D808-FBB4-7B61069BF2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04722" y="1921592"/>
            <a:ext cx="177800" cy="24892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77A723-F74C-F5D5-1766-AF9B2AAD35F3}"/>
              </a:ext>
            </a:extLst>
          </p:cNvPr>
          <p:cNvSpPr txBox="1">
            <a:spLocks/>
          </p:cNvSpPr>
          <p:nvPr/>
        </p:nvSpPr>
        <p:spPr>
          <a:xfrm>
            <a:off x="445303" y="5228251"/>
            <a:ext cx="7272234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Attention matrix:               similarities of hidden states between pairs of hidden states</a:t>
            </a:r>
          </a:p>
        </p:txBody>
      </p:sp>
      <p:pic>
        <p:nvPicPr>
          <p:cNvPr id="11" name="Picture 10" descr="\documentclass{article}&#10;\usepackage{amsmath}&#10;\pagestyle{empty}&#10;\begin{document}&#10;&#10;&#10;$ T \times T$&#10;&#10;\end{document}" title="IguanaTex Bitmap Display">
            <a:extLst>
              <a:ext uri="{FF2B5EF4-FFF2-40B4-BE49-F238E27FC236}">
                <a16:creationId xmlns:a16="http://schemas.microsoft.com/office/drawing/2014/main" id="{E4BAACE5-7AA2-B431-504E-3137D107AD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417327" y="5319309"/>
            <a:ext cx="924560" cy="248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58440B-F57D-DA1D-B9EE-C724802DED34}"/>
              </a:ext>
            </a:extLst>
          </p:cNvPr>
          <p:cNvSpPr txBox="1"/>
          <p:nvPr/>
        </p:nvSpPr>
        <p:spPr>
          <a:xfrm>
            <a:off x="1124465" y="6455804"/>
            <a:ext cx="426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See </a:t>
            </a:r>
            <a:r>
              <a:rPr lang="en-US" sz="1600" i="1" dirty="0" err="1"/>
              <a:t>Elhage</a:t>
            </a:r>
            <a:r>
              <a:rPr lang="en-US" sz="1600" i="1" dirty="0"/>
              <a:t> et. al., 2021 </a:t>
            </a:r>
          </a:p>
        </p:txBody>
      </p:sp>
      <p:pic>
        <p:nvPicPr>
          <p:cNvPr id="12" name="Picture 11" descr="A diagram of a computer circuit&#10;&#10;AI-generated content may be incorrect.">
            <a:extLst>
              <a:ext uri="{FF2B5EF4-FFF2-40B4-BE49-F238E27FC236}">
                <a16:creationId xmlns:a16="http://schemas.microsoft.com/office/drawing/2014/main" id="{4A9DEE0B-068E-1199-99B6-C9B842CFD0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2134" y="4483600"/>
            <a:ext cx="3369368" cy="230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56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book&#10;&#10;Description automatically generated">
            <a:extLst>
              <a:ext uri="{FF2B5EF4-FFF2-40B4-BE49-F238E27FC236}">
                <a16:creationId xmlns:a16="http://schemas.microsoft.com/office/drawing/2014/main" id="{EDDD9396-2831-3669-76BC-B0D81643A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3" y="855139"/>
            <a:ext cx="9077054" cy="46336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980B11-59BF-AD39-1938-5715BD0B872F}"/>
              </a:ext>
            </a:extLst>
          </p:cNvPr>
          <p:cNvSpPr txBox="1"/>
          <p:nvPr/>
        </p:nvSpPr>
        <p:spPr>
          <a:xfrm>
            <a:off x="3814358" y="5633529"/>
            <a:ext cx="5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GPT-2 example, Credit: </a:t>
            </a:r>
            <a:r>
              <a:rPr lang="en-US" dirty="0">
                <a:hlinkClick r:id="rId3"/>
              </a:rPr>
              <a:t>https://mlops.community/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D9E9E4-199C-E02C-B540-7639CB19C5F9}"/>
              </a:ext>
            </a:extLst>
          </p:cNvPr>
          <p:cNvSpPr txBox="1"/>
          <p:nvPr/>
        </p:nvSpPr>
        <p:spPr>
          <a:xfrm>
            <a:off x="4436315" y="6147631"/>
            <a:ext cx="4979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Credit: https://</a:t>
            </a:r>
            <a:r>
              <a:rPr lang="en-US" dirty="0" err="1">
                <a:solidFill>
                  <a:schemeClr val="bg1"/>
                </a:solidFill>
              </a:rPr>
              <a:t>mlops.community</a:t>
            </a:r>
            <a:r>
              <a:rPr lang="en-US" dirty="0">
                <a:solidFill>
                  <a:schemeClr val="bg1"/>
                </a:solidFill>
              </a:rPr>
              <a:t>/explainable-ai-visualizing-attention-in-transformers/</a:t>
            </a:r>
          </a:p>
        </p:txBody>
      </p:sp>
    </p:spTree>
    <p:extLst>
      <p:ext uri="{BB962C8B-B14F-4D97-AF65-F5344CB8AC3E}">
        <p14:creationId xmlns:p14="http://schemas.microsoft.com/office/powerpoint/2010/main" val="3672807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7D496-7E5A-9437-5786-A70BDBB6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hidden states represent?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2D55F-78BF-BDF9-5CA1-70774390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2311"/>
          </a:xfrm>
        </p:spPr>
        <p:txBody>
          <a:bodyPr>
            <a:normAutofit/>
          </a:bodyPr>
          <a:lstStyle/>
          <a:p>
            <a:r>
              <a:rPr lang="en-US" dirty="0"/>
              <a:t>In pre-Transformer age, word meaning is decomposed into vectors of latent concepts/factors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800" dirty="0">
                <a:solidFill>
                  <a:srgbClr val="202124"/>
                </a:solidFill>
                <a:highlight>
                  <a:srgbClr val="FFFFFF"/>
                </a:highlight>
                <a:latin typeface="Google Sans"/>
              </a:rPr>
              <a:t>Classical stats: PCA and factor analysis, e.g., latent factor that drives stock market or gene expression or network community structure</a:t>
            </a:r>
          </a:p>
          <a:p>
            <a:endParaRPr lang="en-US" dirty="0"/>
          </a:p>
        </p:txBody>
      </p:sp>
      <p:pic>
        <p:nvPicPr>
          <p:cNvPr id="4" name="Picture 3" descr="A couple of white papers with arrows pointing to each other&#10;&#10;Description automatically generated">
            <a:extLst>
              <a:ext uri="{FF2B5EF4-FFF2-40B4-BE49-F238E27FC236}">
                <a16:creationId xmlns:a16="http://schemas.microsoft.com/office/drawing/2014/main" id="{27DD8F6D-F4A5-5B18-A208-165FBB2ED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078" y="2534235"/>
            <a:ext cx="6921843" cy="2689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09D68D-139B-229D-BF8B-71A895446914}"/>
              </a:ext>
            </a:extLst>
          </p:cNvPr>
          <p:cNvSpPr txBox="1"/>
          <p:nvPr/>
        </p:nvSpPr>
        <p:spPr>
          <a:xfrm>
            <a:off x="3474941" y="5039520"/>
            <a:ext cx="5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Word embedding, “gender” factor + “royalty” factor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01F3B-9429-0B79-F4AC-BA43761D28C0}"/>
              </a:ext>
            </a:extLst>
          </p:cNvPr>
          <p:cNvSpPr txBox="1"/>
          <p:nvPr/>
        </p:nvSpPr>
        <p:spPr>
          <a:xfrm>
            <a:off x="1124465" y="6455804"/>
            <a:ext cx="426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See </a:t>
            </a:r>
            <a:r>
              <a:rPr lang="en-US" sz="16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Mikolov</a:t>
            </a:r>
            <a:r>
              <a:rPr lang="en-US" sz="1600" i="1" dirty="0"/>
              <a:t> et. al., 2013 </a:t>
            </a:r>
          </a:p>
        </p:txBody>
      </p:sp>
    </p:spTree>
    <p:extLst>
      <p:ext uri="{BB962C8B-B14F-4D97-AF65-F5344CB8AC3E}">
        <p14:creationId xmlns:p14="http://schemas.microsoft.com/office/powerpoint/2010/main" val="4543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6591-E93F-ED31-4163-80359263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representation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843AB-AB0F-BA26-8F99-8F3B1845A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536"/>
            <a:ext cx="10515600" cy="503237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Dictionary learning: find of vectors as “base concepts”</a:t>
            </a:r>
          </a:p>
          <a:p>
            <a:pPr>
              <a:lnSpc>
                <a:spcPct val="110000"/>
              </a:lnSpc>
            </a:pPr>
            <a:r>
              <a:rPr lang="en-US" dirty="0"/>
              <a:t>Dictionary size much larger than embedding dimension</a:t>
            </a:r>
          </a:p>
          <a:p>
            <a:pPr>
              <a:lnSpc>
                <a:spcPct val="110000"/>
              </a:lnSpc>
            </a:pPr>
            <a:r>
              <a:rPr lang="en-US" dirty="0"/>
              <a:t>Then hidden state vector is a sparse linear combination of “base concepts” (feature superposition)</a:t>
            </a:r>
            <a:endParaRPr lang="en-US" b="1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Anthropic and OpenAI’s interpretability research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38399-6BA8-D22D-B04C-8BF410A190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644" y="4032350"/>
            <a:ext cx="6557783" cy="1183030"/>
          </a:xfrm>
          <a:prstGeom prst="rect">
            <a:avLst/>
          </a:prstGeom>
        </p:spPr>
      </p:pic>
      <p:pic>
        <p:nvPicPr>
          <p:cNvPr id="7" name="Picture 6" descr="A blue arrow pointing up&#10;&#10;AI-generated content may be incorrect.">
            <a:extLst>
              <a:ext uri="{FF2B5EF4-FFF2-40B4-BE49-F238E27FC236}">
                <a16:creationId xmlns:a16="http://schemas.microsoft.com/office/drawing/2014/main" id="{EB52F5D7-0D85-B714-C45F-BE42CD0E0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003" y="3687047"/>
            <a:ext cx="4217533" cy="15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51F5-1C70-92AA-9938-187339A8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representation 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53E1C-79A8-F767-F3AE-243DF3B4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3536"/>
            <a:ext cx="10515600" cy="4351338"/>
          </a:xfrm>
        </p:spPr>
        <p:txBody>
          <a:bodyPr/>
          <a:lstStyle/>
          <a:p>
            <a:r>
              <a:rPr lang="en-US" dirty="0"/>
              <a:t>A large literature on alignment, model editing </a:t>
            </a:r>
            <a:r>
              <a:rPr lang="en-US" sz="1800" dirty="0"/>
              <a:t>[UDH</a:t>
            </a:r>
            <a:r>
              <a:rPr lang="en-US" sz="1800" b="1" dirty="0"/>
              <a:t>Z</a:t>
            </a:r>
            <a:r>
              <a:rPr lang="en-US" sz="1800" dirty="0"/>
              <a:t>H, 2024]</a:t>
            </a:r>
          </a:p>
          <a:p>
            <a:endParaRPr lang="en-US" dirty="0"/>
          </a:p>
        </p:txBody>
      </p:sp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45F8147-FDA8-225F-FDE2-BF81C9277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016" y="4728258"/>
            <a:ext cx="10515600" cy="2129742"/>
          </a:xfrm>
          <a:prstGeom prst="rect">
            <a:avLst/>
          </a:prstGeom>
        </p:spPr>
      </p:pic>
      <p:pic>
        <p:nvPicPr>
          <p:cNvPr id="7" name="Picture 6" descr="A diagram of a flowchart&#10;&#10;AI-generated content may be incorrect.">
            <a:extLst>
              <a:ext uri="{FF2B5EF4-FFF2-40B4-BE49-F238E27FC236}">
                <a16:creationId xmlns:a16="http://schemas.microsoft.com/office/drawing/2014/main" id="{5BEB814A-3D4D-28E8-C4ED-CC1A242A3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293" y="2142713"/>
            <a:ext cx="6781046" cy="28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63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DF9CD-B3AF-2D4D-22A5-8FD7EC7E7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CCDC-B77E-223C-4915-4305E288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Emergence of Subspace Matching</a:t>
            </a:r>
          </a:p>
        </p:txBody>
      </p:sp>
    </p:spTree>
    <p:extLst>
      <p:ext uri="{BB962C8B-B14F-4D97-AF65-F5344CB8AC3E}">
        <p14:creationId xmlns:p14="http://schemas.microsoft.com/office/powerpoint/2010/main" val="771129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CDDF2-C76A-3779-A5F3-9FBA7D028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lack jacket and beanie&#10;&#10;Description automatically generated">
            <a:extLst>
              <a:ext uri="{FF2B5EF4-FFF2-40B4-BE49-F238E27FC236}">
                <a16:creationId xmlns:a16="http://schemas.microsoft.com/office/drawing/2014/main" id="{29708EEC-FEDA-49A2-9AA0-BBC371B9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426" y="1483093"/>
            <a:ext cx="3467280" cy="3467280"/>
          </a:xfrm>
          <a:prstGeom prst="rect">
            <a:avLst/>
          </a:prstGeom>
        </p:spPr>
      </p:pic>
      <p:pic>
        <p:nvPicPr>
          <p:cNvPr id="7" name="Picture 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3BD9722-5C16-C330-D16D-F257EC8E0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901" y="924911"/>
            <a:ext cx="3281337" cy="40254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A58623-C236-E2BF-28BC-92A88D22305A}"/>
              </a:ext>
            </a:extLst>
          </p:cNvPr>
          <p:cNvSpPr txBox="1"/>
          <p:nvPr/>
        </p:nvSpPr>
        <p:spPr>
          <a:xfrm>
            <a:off x="2808391" y="5182491"/>
            <a:ext cx="307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Jiajun</a:t>
            </a:r>
            <a:r>
              <a:rPr lang="en-US" b="1" dirty="0"/>
              <a:t> Song, BIGAI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DDDD8-A79F-E4FC-534F-C4F71EE96A2E}"/>
              </a:ext>
            </a:extLst>
          </p:cNvPr>
          <p:cNvSpPr txBox="1"/>
          <p:nvPr/>
        </p:nvSpPr>
        <p:spPr>
          <a:xfrm>
            <a:off x="7608854" y="5182491"/>
            <a:ext cx="307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Zhuoyan</a:t>
            </a:r>
            <a:r>
              <a:rPr lang="en-US" b="1" dirty="0"/>
              <a:t> Xu, UW Madison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88029C2-7241-8432-D873-4968F789077C}"/>
              </a:ext>
            </a:extLst>
          </p:cNvPr>
          <p:cNvSpPr txBox="1">
            <a:spLocks/>
          </p:cNvSpPr>
          <p:nvPr/>
        </p:nvSpPr>
        <p:spPr>
          <a:xfrm>
            <a:off x="1167384" y="377357"/>
            <a:ext cx="11024616" cy="873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Collaborators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4FDE5-489C-0EAF-F84C-AA43D48748B2}"/>
              </a:ext>
            </a:extLst>
          </p:cNvPr>
          <p:cNvSpPr txBox="1"/>
          <p:nvPr/>
        </p:nvSpPr>
        <p:spPr>
          <a:xfrm>
            <a:off x="2207346" y="5933089"/>
            <a:ext cx="8197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Paper: 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ptos" panose="020B0004020202020204" pitchFamily="34" charset="0"/>
                <a:hlinkClick r:id="rId4"/>
              </a:rPr>
              <a:t>https://www.pnas.org/doi/10.1073/pnas.2417182122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60359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8538-96E2-68B0-0E4E-2046AEF65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Synthetic experiment “Learning copying with a simple Transformer”</a:t>
            </a:r>
            <a:endParaRPr lang="en-US" sz="2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7BF52B-CB93-5DA4-079C-25ED29670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99623" y="3220213"/>
            <a:ext cx="8291960" cy="1220902"/>
          </a:xfrm>
        </p:spPr>
      </p:pic>
      <p:pic>
        <p:nvPicPr>
          <p:cNvPr id="4" name="Picture 3" descr="\documentclass{article}&#10;\usepackage{amsmath}&#10;\usepackage{xcolor}&#10;\pagestyle{empty}&#10;\begin{document}&#10;&#10;\begin{equation*}&#10;    \ldots [A], [B], [C] \ldots [A], [B] \qquad \xrightarrow{\text{next-token prediction}}  &#10; \qquad \ldots [A], [B], [C]\ldots [A], [B],{\color{blue} [C]}&#10; \end{equation*}&#10;&#10;&#10;\end{document}" title="IguanaTex Bitmap Display">
            <a:extLst>
              <a:ext uri="{FF2B5EF4-FFF2-40B4-BE49-F238E27FC236}">
                <a16:creationId xmlns:a16="http://schemas.microsoft.com/office/drawing/2014/main" id="{E19070D2-C174-8709-9999-7F84224701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64861" y="1485052"/>
            <a:ext cx="10546189" cy="4112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0488CE-1D5A-A949-ED49-9769F5AF8C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9623" y="5074001"/>
            <a:ext cx="8276663" cy="111028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F83BFDE-8FCD-5F6F-90E6-9D1770566D34}"/>
              </a:ext>
            </a:extLst>
          </p:cNvPr>
          <p:cNvSpPr txBox="1">
            <a:spLocks/>
          </p:cNvSpPr>
          <p:nvPr/>
        </p:nvSpPr>
        <p:spPr>
          <a:xfrm>
            <a:off x="838200" y="2420882"/>
            <a:ext cx="10971727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2-layer 1-head no-MLP TF:</a:t>
            </a:r>
            <a:r>
              <a:rPr lang="zh-CN" altLang="en-US" dirty="0"/>
              <a:t> </a:t>
            </a:r>
            <a:endParaRPr lang="en-US" dirty="0"/>
          </a:p>
        </p:txBody>
      </p:sp>
      <p:pic>
        <p:nvPicPr>
          <p:cNvPr id="13" name="Picture 12" descr="\documentclass{article}&#10;\usepackage{amsmath}&#10;\pagestyle{empty}&#10;\begin{document}&#10;&#10;$\mathrm{TF}(\boldsymbol{X}) = \mathrm{MSA}(\mathrm{MSA}(\boldsymbol{X}; \boldsymbol{W}); \widetilde{\boldsymbol{W}}) $&#10;&#10;&#10;\end{document}" title="IguanaTex Bitmap Display">
            <a:extLst>
              <a:ext uri="{FF2B5EF4-FFF2-40B4-BE49-F238E27FC236}">
                <a16:creationId xmlns:a16="http://schemas.microsoft.com/office/drawing/2014/main" id="{2DA71E71-9C8A-E920-E5B0-FA2970020E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44984" y="2401330"/>
            <a:ext cx="5262880" cy="46228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F920B73-8AED-2109-04D7-FD7075630CBC}"/>
              </a:ext>
            </a:extLst>
          </p:cNvPr>
          <p:cNvSpPr txBox="1">
            <a:spLocks/>
          </p:cNvSpPr>
          <p:nvPr/>
        </p:nvSpPr>
        <p:spPr>
          <a:xfrm>
            <a:off x="838200" y="3429000"/>
            <a:ext cx="1694547" cy="73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1</a:t>
            </a:r>
            <a:r>
              <a:rPr lang="en-US" altLang="zh-CN" sz="2400" baseline="30000" dirty="0"/>
              <a:t>st</a:t>
            </a:r>
            <a:r>
              <a:rPr lang="en-US" altLang="zh-CN" sz="2400" dirty="0"/>
              <a:t> layer</a:t>
            </a:r>
            <a:endParaRPr lang="en-US" sz="24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FF7BDC3-3AAA-ADF5-014F-4190078029F5}"/>
              </a:ext>
            </a:extLst>
          </p:cNvPr>
          <p:cNvSpPr txBox="1">
            <a:spLocks/>
          </p:cNvSpPr>
          <p:nvPr/>
        </p:nvSpPr>
        <p:spPr>
          <a:xfrm>
            <a:off x="838199" y="5167312"/>
            <a:ext cx="1694547" cy="73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dirty="0"/>
              <a:t>2</a:t>
            </a:r>
            <a:r>
              <a:rPr lang="en-US" altLang="zh-CN" sz="2400" baseline="30000" dirty="0"/>
              <a:t>nd</a:t>
            </a:r>
            <a:r>
              <a:rPr lang="en-US" altLang="zh-CN" sz="2400" dirty="0"/>
              <a:t> layer</a:t>
            </a:r>
            <a:endParaRPr lang="en-US" sz="24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0FD73AE-18CB-00BB-B106-B3AF06F3FCA5}"/>
              </a:ext>
            </a:extLst>
          </p:cNvPr>
          <p:cNvCxnSpPr/>
          <p:nvPr/>
        </p:nvCxnSpPr>
        <p:spPr>
          <a:xfrm flipH="1">
            <a:off x="7092778" y="4441115"/>
            <a:ext cx="2051222" cy="72619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7B73A2-94F6-591D-383F-F2FA9C59122F}"/>
              </a:ext>
            </a:extLst>
          </p:cNvPr>
          <p:cNvSpPr txBox="1">
            <a:spLocks/>
          </p:cNvSpPr>
          <p:nvPr/>
        </p:nvSpPr>
        <p:spPr>
          <a:xfrm>
            <a:off x="3855308" y="4405590"/>
            <a:ext cx="3669957" cy="73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200" i="1" dirty="0"/>
              <a:t>What compositional structure enables copying?</a:t>
            </a: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25885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9496-FA77-A1A1-9E02-EB01A655F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graph with a line&#10;&#10;Description automatically generated">
            <a:extLst>
              <a:ext uri="{FF2B5EF4-FFF2-40B4-BE49-F238E27FC236}">
                <a16:creationId xmlns:a16="http://schemas.microsoft.com/office/drawing/2014/main" id="{732F4465-21B5-5F44-77F8-1DA4266D2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980628"/>
            <a:ext cx="10515600" cy="24818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49B4E5-C7E2-91B6-53B0-71069883B7EA}"/>
              </a:ext>
            </a:extLst>
          </p:cNvPr>
          <p:cNvSpPr txBox="1"/>
          <p:nvPr/>
        </p:nvSpPr>
        <p:spPr>
          <a:xfrm>
            <a:off x="636587" y="5067299"/>
            <a:ext cx="109188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Diagonal score measures normalized avg diagonal  entries of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/>
              <a:t>Subspace matching: generalized cosine sim between two principal subspaces (              ): </a:t>
            </a:r>
          </a:p>
        </p:txBody>
      </p:sp>
      <p:pic>
        <p:nvPicPr>
          <p:cNvPr id="11" name="Picture 10" descr="\documentclass{article}&#10;\usepackage{amsmath}&#10;\pagestyle{empty}&#10;\begin{document}&#10;&#10;$\widetilde{\boldsymbol{W}}_{QK}\boldsymbol{W}_{OV} $&#10; &#10;&#10;&#10;&#10;\end{document}" title="IguanaTex Bitmap Display">
            <a:extLst>
              <a:ext uri="{FF2B5EF4-FFF2-40B4-BE49-F238E27FC236}">
                <a16:creationId xmlns:a16="http://schemas.microsoft.com/office/drawing/2014/main" id="{05B6D455-4BDB-EE48-A94F-78C72A4F28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77856" y="5107537"/>
            <a:ext cx="1552715" cy="395790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$r=10$&#10;&#10;&#10;\end{document}" title="IguanaTex Bitmap Display">
            <a:extLst>
              <a:ext uri="{FF2B5EF4-FFF2-40B4-BE49-F238E27FC236}">
                <a16:creationId xmlns:a16="http://schemas.microsoft.com/office/drawing/2014/main" id="{1DD24DAE-D5CE-F28F-CB25-CC0B70E303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951797" y="6006223"/>
            <a:ext cx="853440" cy="213360"/>
          </a:xfrm>
          <a:prstGeom prst="rect">
            <a:avLst/>
          </a:prstGeom>
        </p:spPr>
      </p:pic>
      <p:pic>
        <p:nvPicPr>
          <p:cNvPr id="9" name="Picture 8" descr="A black text with a white background&#10;&#10;Description automatically generated">
            <a:extLst>
              <a:ext uri="{FF2B5EF4-FFF2-40B4-BE49-F238E27FC236}">
                <a16:creationId xmlns:a16="http://schemas.microsoft.com/office/drawing/2014/main" id="{B7C11D71-868B-4C7B-0CE6-6B54FD9F0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6111" y="5844651"/>
            <a:ext cx="3675455" cy="7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45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0907A-8F9A-F284-E583-80F09D4E7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9764C6-F859-DB1D-4C63-33274FF5B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8613" y="3325929"/>
            <a:ext cx="5884394" cy="3035172"/>
          </a:xfrm>
        </p:spPr>
      </p:pic>
      <p:pic>
        <p:nvPicPr>
          <p:cNvPr id="7" name="Picture 6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9FF0785C-960B-188B-E03A-2165FF38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4" y="554732"/>
            <a:ext cx="10886791" cy="2559169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F052A633-4B23-6525-E0A8-E397CB460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89" y="3744100"/>
            <a:ext cx="5436975" cy="23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1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03E0-68EF-97B9-FD3B-73A59C23A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57773"/>
            <a:ext cx="10515600" cy="4351338"/>
          </a:xfrm>
        </p:spPr>
        <p:txBody>
          <a:bodyPr/>
          <a:lstStyle/>
          <a:p>
            <a:r>
              <a:rPr lang="en-US" b="1" dirty="0"/>
              <a:t>Subspace matching</a:t>
            </a:r>
            <a:r>
              <a:rPr lang="en-US" dirty="0"/>
              <a:t>: First layer “writing circuit” (OV) matches second layer “reading circuit” (QK)</a:t>
            </a:r>
          </a:p>
          <a:p>
            <a:r>
              <a:rPr lang="en-US" b="1" dirty="0"/>
              <a:t>Complementary roles</a:t>
            </a:r>
            <a:r>
              <a:rPr lang="en-US" dirty="0"/>
              <a:t>: first layer focuses on positional info, second layer token info</a:t>
            </a:r>
          </a:p>
          <a:p>
            <a:r>
              <a:rPr lang="en-US" b="1" dirty="0"/>
              <a:t>Clear phase transition</a:t>
            </a:r>
            <a:r>
              <a:rPr lang="en-US" dirty="0"/>
              <a:t>: critical thresholds in both diversity and training steps</a:t>
            </a:r>
          </a:p>
        </p:txBody>
      </p:sp>
      <p:pic>
        <p:nvPicPr>
          <p:cNvPr id="5" name="Picture 4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C742ACD2-A86B-B3DD-9E14-02F896B66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3187820"/>
            <a:ext cx="6400800" cy="35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76EFA-A6E7-1BB3-874C-EDF97EBA0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18405" cy="4351338"/>
          </a:xfrm>
        </p:spPr>
        <p:txBody>
          <a:bodyPr/>
          <a:lstStyle/>
          <a:p>
            <a:r>
              <a:rPr lang="en-US" dirty="0"/>
              <a:t>Many attention heads in LLMs (even GPT2-small has 12*12 heads)</a:t>
            </a:r>
          </a:p>
          <a:p>
            <a:r>
              <a:rPr lang="en-US" dirty="0"/>
              <a:t>Ranking heads and screen top ~50 as induction heads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F8EB67-7830-E3C7-B58A-E661661CA0F9}"/>
              </a:ext>
            </a:extLst>
          </p:cNvPr>
          <p:cNvSpPr txBox="1">
            <a:spLocks/>
          </p:cNvSpPr>
          <p:nvPr/>
        </p:nvSpPr>
        <p:spPr>
          <a:xfrm>
            <a:off x="1064740" y="1945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chemeClr val="accent4"/>
                </a:solidFill>
              </a:rPr>
              <a:t>LLM experiment “Symbolized language reasoning”</a:t>
            </a:r>
          </a:p>
        </p:txBody>
      </p:sp>
      <p:pic>
        <p:nvPicPr>
          <p:cNvPr id="12" name="Picture 11" descr="A diagram of a algorithm&#10;&#10;Description automatically generated">
            <a:extLst>
              <a:ext uri="{FF2B5EF4-FFF2-40B4-BE49-F238E27FC236}">
                <a16:creationId xmlns:a16="http://schemas.microsoft.com/office/drawing/2014/main" id="{D5950778-09B6-E20E-9689-4EE76F0D7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198" y="1016493"/>
            <a:ext cx="3595520" cy="33177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32C25-2058-00E5-75B5-6AC315E01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555"/>
            <a:ext cx="12062718" cy="228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66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32146-B346-B0AD-818C-6B3E1AE0D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OOD generalization depends crucially on IHs</a:t>
            </a:r>
          </a:p>
        </p:txBody>
      </p:sp>
      <p:pic>
        <p:nvPicPr>
          <p:cNvPr id="5" name="Content Placeholder 4" descr="A graph of a number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7D1701F5-E174-6676-BA12-4363ADD6A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050" y="3365500"/>
            <a:ext cx="4025900" cy="34925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948FAFB-FB2E-B803-F071-9225A7A5B9E8}"/>
              </a:ext>
            </a:extLst>
          </p:cNvPr>
          <p:cNvSpPr txBox="1">
            <a:spLocks/>
          </p:cNvSpPr>
          <p:nvPr/>
        </p:nvSpPr>
        <p:spPr>
          <a:xfrm>
            <a:off x="996696" y="1629549"/>
            <a:ext cx="11463528" cy="179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LLMs on normal prompts are insensitive to IH removal (memorization)</a:t>
            </a:r>
          </a:p>
          <a:p>
            <a:r>
              <a:rPr lang="en-US" dirty="0"/>
              <a:t>In contrast, LLMs on symbolized (OOD) prompts depend on IHs</a:t>
            </a:r>
          </a:p>
          <a:p>
            <a:r>
              <a:rPr lang="en-US" dirty="0"/>
              <a:t>Same crucial dependence for </a:t>
            </a:r>
            <a:r>
              <a:rPr lang="en-US" dirty="0" err="1"/>
              <a:t>CoT</a:t>
            </a:r>
            <a:r>
              <a:rPr lang="en-US" dirty="0"/>
              <a:t> on GSM8K</a:t>
            </a:r>
          </a:p>
        </p:txBody>
      </p:sp>
    </p:spTree>
    <p:extLst>
      <p:ext uri="{BB962C8B-B14F-4D97-AF65-F5344CB8AC3E}">
        <p14:creationId xmlns:p14="http://schemas.microsoft.com/office/powerpoint/2010/main" val="26904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198E-98AA-5E5D-A647-011495F4B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OOD generalization depends crucially on IHs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AC51F6-373F-CC0B-214C-2DBEEB620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673351" y="1691640"/>
            <a:ext cx="8147304" cy="4837176"/>
          </a:xfrm>
        </p:spPr>
      </p:pic>
    </p:spTree>
    <p:extLst>
      <p:ext uri="{BB962C8B-B14F-4D97-AF65-F5344CB8AC3E}">
        <p14:creationId xmlns:p14="http://schemas.microsoft.com/office/powerpoint/2010/main" val="1925156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C9873-C1AC-9477-02C5-D245B7DA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OOD generalization depends crucially on IHs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0676A-B092-5C4C-AB89-4B5438AE2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674339" y="1690688"/>
            <a:ext cx="8149281" cy="4406969"/>
          </a:xfrm>
        </p:spPr>
      </p:pic>
    </p:spTree>
    <p:extLst>
      <p:ext uri="{BB962C8B-B14F-4D97-AF65-F5344CB8AC3E}">
        <p14:creationId xmlns:p14="http://schemas.microsoft.com/office/powerpoint/2010/main" val="353343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AA3857-6CAA-D621-4EC1-8A7AB87D3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922" y="1971104"/>
            <a:ext cx="8227936" cy="488689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504E2EC-4DE9-FE56-78CD-94EE38E86A2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OOD generalization depends crucially on IHs: scaling experiments</a:t>
            </a:r>
          </a:p>
        </p:txBody>
      </p:sp>
    </p:spTree>
    <p:extLst>
      <p:ext uri="{BB962C8B-B14F-4D97-AF65-F5344CB8AC3E}">
        <p14:creationId xmlns:p14="http://schemas.microsoft.com/office/powerpoint/2010/main" val="3120520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FFBB1-D65E-C13B-00DE-50336F434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FF301-3111-B414-1700-6B4FCFBE1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Common Subspace Representation Hypothesis</a:t>
            </a:r>
          </a:p>
        </p:txBody>
      </p:sp>
    </p:spTree>
    <p:extLst>
      <p:ext uri="{BB962C8B-B14F-4D97-AF65-F5344CB8AC3E}">
        <p14:creationId xmlns:p14="http://schemas.microsoft.com/office/powerpoint/2010/main" val="92143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E3A67-5088-05F3-57A2-4C2F5157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LLMs creative? Or are they a hype?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DF928-1ED6-DB9A-D491-028167637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4631"/>
          </a:xfrm>
        </p:spPr>
        <p:txBody>
          <a:bodyPr/>
          <a:lstStyle/>
          <a:p>
            <a:r>
              <a:rPr lang="en-US" dirty="0"/>
              <a:t>Two polarizing opinions</a:t>
            </a:r>
          </a:p>
          <a:p>
            <a:pPr lvl="1"/>
            <a:r>
              <a:rPr lang="en-US" dirty="0"/>
              <a:t>Sparks of artificial general intelligence</a:t>
            </a:r>
          </a:p>
          <a:p>
            <a:pPr lvl="1"/>
            <a:r>
              <a:rPr lang="en-US" dirty="0"/>
              <a:t>LLMs memorize facts, parrot the speech</a:t>
            </a:r>
          </a:p>
          <a:p>
            <a:r>
              <a:rPr lang="en-US" dirty="0"/>
              <a:t>Intriguing phenomena: </a:t>
            </a:r>
            <a:r>
              <a:rPr lang="en-US" i="1" dirty="0"/>
              <a:t>Emergent abilities</a:t>
            </a:r>
          </a:p>
          <a:p>
            <a:pPr lvl="1"/>
            <a:r>
              <a:rPr lang="en-US" dirty="0"/>
              <a:t>Sudden emergence, sharp increase in accuracy</a:t>
            </a:r>
          </a:p>
          <a:p>
            <a:pPr lvl="1"/>
            <a:r>
              <a:rPr lang="en-US" dirty="0"/>
              <a:t>In-context learning (ICL)</a:t>
            </a:r>
          </a:p>
          <a:p>
            <a:pPr lvl="1"/>
            <a:r>
              <a:rPr lang="en-US" dirty="0"/>
              <a:t>Chain-of-thought (</a:t>
            </a:r>
            <a:r>
              <a:rPr lang="en-US" dirty="0" err="1"/>
              <a:t>CoT</a:t>
            </a:r>
            <a:r>
              <a:rPr lang="en-US" dirty="0"/>
              <a:t>)</a:t>
            </a:r>
          </a:p>
          <a:p>
            <a:r>
              <a:rPr lang="en-US" dirty="0"/>
              <a:t>Lack of scientific foundations</a:t>
            </a:r>
          </a:p>
          <a:p>
            <a:pPr lvl="1"/>
            <a:r>
              <a:rPr lang="en-US" dirty="0"/>
              <a:t>Overloading notions</a:t>
            </a:r>
          </a:p>
          <a:p>
            <a:pPr lvl="1"/>
            <a:r>
              <a:rPr lang="en-US" dirty="0"/>
              <a:t>Unclear model internals</a:t>
            </a:r>
          </a:p>
          <a:p>
            <a:pPr lvl="1"/>
            <a:r>
              <a:rPr lang="en-US" dirty="0"/>
              <a:t>Lack of clear measurements</a:t>
            </a:r>
          </a:p>
        </p:txBody>
      </p:sp>
      <p:pic>
        <p:nvPicPr>
          <p:cNvPr id="4" name="Picture 3" descr="A close-up of a document&#10;&#10;Description automatically generated">
            <a:extLst>
              <a:ext uri="{FF2B5EF4-FFF2-40B4-BE49-F238E27FC236}">
                <a16:creationId xmlns:a16="http://schemas.microsoft.com/office/drawing/2014/main" id="{7B6F4D39-1A08-5265-F179-FB3B698BC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551" y="1603219"/>
            <a:ext cx="5166449" cy="1469165"/>
          </a:xfrm>
          <a:prstGeom prst="rect">
            <a:avLst/>
          </a:prstGeom>
        </p:spPr>
      </p:pic>
      <p:pic>
        <p:nvPicPr>
          <p:cNvPr id="5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04B62A8C-2EF5-B44C-E03E-1CA052A47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6928" y="3881729"/>
            <a:ext cx="1526690" cy="192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CBB0-5CCA-3E8A-C7C4-36E64980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subspace matching works in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CC242-9089-433E-DCC9-D63CEF1D2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Multi-layer, multi-head, how do two layers match?</a:t>
            </a:r>
          </a:p>
          <a:p>
            <a:r>
              <a:rPr lang="en-US" dirty="0"/>
              <a:t>Generalizes the linear representation hypothesis</a:t>
            </a:r>
          </a:p>
        </p:txBody>
      </p:sp>
      <p:pic>
        <p:nvPicPr>
          <p:cNvPr id="5" name="Picture 4" descr="A white background with black and white clouds&#10;&#10;Description automatically generated with medium confidence">
            <a:extLst>
              <a:ext uri="{FF2B5EF4-FFF2-40B4-BE49-F238E27FC236}">
                <a16:creationId xmlns:a16="http://schemas.microsoft.com/office/drawing/2014/main" id="{EA7DA49F-1C5E-3608-8989-89CD5189C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68" y="4242816"/>
            <a:ext cx="10328092" cy="225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92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66875-EB14-F802-3FB5-8744141D4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C2B0-D45F-8549-360A-233C97BC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subspace matching works in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CE69-FDAF-9ABB-CBC4-3812EA05E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Multi-layer, multi-head, how do two layers match?</a:t>
            </a:r>
          </a:p>
          <a:p>
            <a:r>
              <a:rPr lang="en-US" dirty="0"/>
              <a:t>Generalizes the linear representation hypothesis</a:t>
            </a:r>
          </a:p>
          <a:p>
            <a:r>
              <a:rPr lang="en-US" b="1" dirty="0">
                <a:solidFill>
                  <a:srgbClr val="FF0000"/>
                </a:solidFill>
              </a:rPr>
              <a:t>Bridge subspace </a:t>
            </a:r>
            <a:r>
              <a:rPr lang="en-US" dirty="0"/>
              <a:t>in ideal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8C224-C97F-FBB4-63F7-E60FC76C83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5780" y="4242114"/>
            <a:ext cx="10328088" cy="2250761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\begin{equation*}&#10;\mathcal{V} = \mathrm{span}(\boldsymbol{W}_{\mathrm{OV},j}) = &#10;\mathrm{span}(\boldsymbol{W}^\top_{\mathrm{QK},k})&#10;\end{equation*}&#10;&#10;&#10;\end{document}" title="IguanaTex Bitmap Display">
            <a:extLst>
              <a:ext uri="{FF2B5EF4-FFF2-40B4-BE49-F238E27FC236}">
                <a16:creationId xmlns:a16="http://schemas.microsoft.com/office/drawing/2014/main" id="{70DA3414-E12C-1706-187A-A6808515F9E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41938" y="3553457"/>
            <a:ext cx="5475771" cy="47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46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CEC61F-A796-B90A-89CA-C420C083A66D}"/>
              </a:ext>
            </a:extLst>
          </p:cNvPr>
          <p:cNvSpPr txBox="1"/>
          <p:nvPr/>
        </p:nvSpPr>
        <p:spPr>
          <a:xfrm>
            <a:off x="4320960" y="4581340"/>
            <a:ext cx="3347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GPT-2 on copying task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162E43-F1BF-E486-2DAD-A2ADA6F2624E}"/>
              </a:ext>
            </a:extLst>
          </p:cNvPr>
          <p:cNvSpPr txBox="1">
            <a:spLocks/>
          </p:cNvSpPr>
          <p:nvPr/>
        </p:nvSpPr>
        <p:spPr>
          <a:xfrm>
            <a:off x="1343012" y="5510338"/>
            <a:ext cx="10515600" cy="109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Strong pairwise matching among top-ranked PTHs and IHs</a:t>
            </a:r>
          </a:p>
        </p:txBody>
      </p:sp>
      <p:pic>
        <p:nvPicPr>
          <p:cNvPr id="11" name="Content Placeholder 10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9A2C7FE-7DF2-8C9A-3574-5B9B63126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1635"/>
            <a:ext cx="10515600" cy="276184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02B791-FF0B-0782-6859-7B79D6AD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589"/>
            <a:ext cx="10817352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Pairwise matching suggests shared global structure</a:t>
            </a:r>
          </a:p>
        </p:txBody>
      </p:sp>
    </p:spTree>
    <p:extLst>
      <p:ext uri="{BB962C8B-B14F-4D97-AF65-F5344CB8AC3E}">
        <p14:creationId xmlns:p14="http://schemas.microsoft.com/office/powerpoint/2010/main" val="321278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5E20-1B0D-5698-E8F1-0C1EC240C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589"/>
            <a:ext cx="10515600" cy="1325563"/>
          </a:xfrm>
        </p:spPr>
        <p:txBody>
          <a:bodyPr/>
          <a:lstStyle/>
          <a:p>
            <a:r>
              <a:rPr lang="en-US" dirty="0"/>
              <a:t>Impact of removing bridge subspace</a:t>
            </a:r>
          </a:p>
        </p:txBody>
      </p:sp>
      <p:pic>
        <p:nvPicPr>
          <p:cNvPr id="9" name="Content Placeholder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5C97BB5-DC4C-7D8D-7EF1-DFA1CA2D9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60712" y="1242237"/>
            <a:ext cx="7171890" cy="3635237"/>
          </a:xfrm>
        </p:spPr>
      </p:pic>
      <p:pic>
        <p:nvPicPr>
          <p:cNvPr id="4" name="Picture 3" descr="\documentclass{article}&#10;\usepackage{amsmath}&#10;\pagestyle{empty}&#10;\begin{document}&#10;&#10;$ \boldsymbol{V} = \mathrm{svd}_r \big([\boldsymbol{W}_{\mathrm{QK}}^1, \ldots, \boldsymbol{W}_{\mathrm{QK}}^M]  \big) $&#10;&#10;&#10;\end{document}" title="IguanaTex Bitmap Display">
            <a:extLst>
              <a:ext uri="{FF2B5EF4-FFF2-40B4-BE49-F238E27FC236}">
                <a16:creationId xmlns:a16="http://schemas.microsoft.com/office/drawing/2014/main" id="{7458B870-9D62-E7EB-6073-DFA935578C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28496" y="5229649"/>
            <a:ext cx="4516120" cy="462280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&#10;$ \boldsymbol{W}_{\mathrm{QK}} \leftarrow \boldsymbol{W}_{\mathrm{QK}} (\boldsymbol{I}_d - \boldsymbol{V} \boldsymbol{V}^\top)$&#10;&#10;\end{document}" title="IguanaTex Bitmap Display">
            <a:extLst>
              <a:ext uri="{FF2B5EF4-FFF2-40B4-BE49-F238E27FC236}">
                <a16:creationId xmlns:a16="http://schemas.microsoft.com/office/drawing/2014/main" id="{95D46D78-A288-2297-050F-E06B15DB4D4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383338" y="6118346"/>
            <a:ext cx="4267200" cy="426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D68AFD-EB3C-C0E6-C9E8-C5D7D12EC613}"/>
              </a:ext>
            </a:extLst>
          </p:cNvPr>
          <p:cNvSpPr txBox="1"/>
          <p:nvPr/>
        </p:nvSpPr>
        <p:spPr>
          <a:xfrm>
            <a:off x="233366" y="5179320"/>
            <a:ext cx="812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Calculate </a:t>
            </a:r>
            <a:r>
              <a:rPr lang="en-US" sz="2800" b="1" dirty="0">
                <a:solidFill>
                  <a:srgbClr val="FF0000"/>
                </a:solidFill>
              </a:rPr>
              <a:t>bridge subspace </a:t>
            </a:r>
            <a:r>
              <a:rPr lang="en-US" sz="2800" dirty="0"/>
              <a:t>by pooled SVD: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Two projection applied to weight matrices</a:t>
            </a:r>
          </a:p>
        </p:txBody>
      </p:sp>
      <p:pic>
        <p:nvPicPr>
          <p:cNvPr id="7" name="Picture 6" descr="\documentclass{article}&#10;\usepackage{amsmath}&#10;\pagestyle{empty}&#10;\begin{document}&#10;&#10;&#10;$ \boldsymbol{W}_{\mathrm{QK}} \leftarrow \boldsymbol{W}_{\mathrm{QK}} \boldsymbol{V} \boldsymbol{V}^\top$&#10;&#10;\end{document}" title="IguanaTex Bitmap Display">
            <a:extLst>
              <a:ext uri="{FF2B5EF4-FFF2-40B4-BE49-F238E27FC236}">
                <a16:creationId xmlns:a16="http://schemas.microsoft.com/office/drawing/2014/main" id="{06A51CB2-C58F-E7C3-1BD2-17379B9CB25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608263" y="6100475"/>
            <a:ext cx="3200400" cy="426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C59D6-24F3-7B52-0FC9-3524244FABD4}"/>
              </a:ext>
            </a:extLst>
          </p:cNvPr>
          <p:cNvSpPr txBox="1"/>
          <p:nvPr/>
        </p:nvSpPr>
        <p:spPr>
          <a:xfrm>
            <a:off x="4576991" y="4811462"/>
            <a:ext cx="3936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Left: GPT-2,     Right: various LLMs</a:t>
            </a:r>
          </a:p>
        </p:txBody>
      </p:sp>
    </p:spTree>
    <p:extLst>
      <p:ext uri="{BB962C8B-B14F-4D97-AF65-F5344CB8AC3E}">
        <p14:creationId xmlns:p14="http://schemas.microsoft.com/office/powerpoint/2010/main" val="247382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8CACA-8C7C-008F-1DDA-D35D0E0A5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877B-05C0-4325-0D9E-D2928559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(Speculative) take-away messages</a:t>
            </a:r>
          </a:p>
        </p:txBody>
      </p:sp>
    </p:spTree>
    <p:extLst>
      <p:ext uri="{BB962C8B-B14F-4D97-AF65-F5344CB8AC3E}">
        <p14:creationId xmlns:p14="http://schemas.microsoft.com/office/powerpoint/2010/main" val="695213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9E7C4-21B8-094C-8B25-F722774A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hidden states </a:t>
            </a:r>
            <a:r>
              <a:rPr lang="en-US" i="1" dirty="0"/>
              <a:t>really</a:t>
            </a:r>
            <a:r>
              <a:rPr lang="en-US" dirty="0"/>
              <a:t> represent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569B2C-7DB4-540B-FCF0-C990ECE43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11062" y="3168098"/>
            <a:ext cx="5793691" cy="336660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1487E1C-E3CE-9DC4-47F5-94D463AB495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Concept subspaces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792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BBB6-5AD5-F712-C2B4-9A595E1B1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6E72-DD56-8AEB-6A50-6D32094D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hidden states </a:t>
            </a:r>
            <a:r>
              <a:rPr lang="en-US" i="1" dirty="0"/>
              <a:t>really</a:t>
            </a:r>
            <a:r>
              <a:rPr lang="en-US" dirty="0"/>
              <a:t> represent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0B9569-DD76-C778-6E1B-3FC7525F1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111062" y="3168098"/>
            <a:ext cx="5793691" cy="336660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C1FC56-171D-C564-15F6-5F1BEE03F11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Concept subspaces </a:t>
            </a:r>
            <a:r>
              <a:rPr lang="en-US" b="1" dirty="0">
                <a:solidFill>
                  <a:srgbClr val="FF0000"/>
                </a:solidFill>
              </a:rPr>
              <a:t>+ rule subspaces</a:t>
            </a:r>
          </a:p>
          <a:p>
            <a:r>
              <a:rPr lang="en-US" dirty="0"/>
              <a:t>Composed rule 1 (e.g., copying), composed rule 2 …</a:t>
            </a:r>
          </a:p>
          <a:p>
            <a:r>
              <a:rPr lang="en-US" dirty="0"/>
              <a:t>Enables OOD generalization, esp. in novel context (ICL, </a:t>
            </a:r>
            <a:r>
              <a:rPr lang="en-US" dirty="0" err="1"/>
              <a:t>CoT</a:t>
            </a:r>
            <a:r>
              <a:rPr lang="en-US" dirty="0"/>
              <a:t>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01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1E784A-6B3C-84C5-524C-69976D5D24A3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547429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291EC-F8C7-6EBC-EAA7-50609336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DC8A5-5246-8657-FE69-AA2B47CDE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1711"/>
            <a:ext cx="10515600" cy="4921164"/>
          </a:xfrm>
        </p:spPr>
        <p:txBody>
          <a:bodyPr>
            <a:noAutofit/>
          </a:bodyPr>
          <a:lstStyle/>
          <a:p>
            <a:r>
              <a:rPr lang="en-US" sz="2000" dirty="0"/>
              <a:t>Trevor Hastie, Robert </a:t>
            </a:r>
            <a:r>
              <a:rPr lang="en-US" sz="2000" dirty="0" err="1"/>
              <a:t>Tibshirani</a:t>
            </a:r>
            <a:r>
              <a:rPr lang="en-US" sz="2000" dirty="0"/>
              <a:t>, Jerome H. Friedman, and Jerome H. Friedman. The elements of statistical learning: data mining, inference, and prediction. </a:t>
            </a:r>
            <a:r>
              <a:rPr lang="en-US" sz="2000" i="1" dirty="0"/>
              <a:t>Vol. 2. New York: Springer</a:t>
            </a:r>
            <a:r>
              <a:rPr lang="en-US" sz="2000" dirty="0"/>
              <a:t>, 2009.</a:t>
            </a:r>
          </a:p>
          <a:p>
            <a:r>
              <a:rPr lang="en-US" sz="2000" dirty="0"/>
              <a:t>Mikhail Belkin, Daniel Hsu, </a:t>
            </a:r>
            <a:r>
              <a:rPr lang="en-US" sz="2000" dirty="0" err="1"/>
              <a:t>Siyuan</a:t>
            </a:r>
            <a:r>
              <a:rPr lang="en-US" sz="2000" dirty="0"/>
              <a:t> Ma, and </a:t>
            </a:r>
            <a:r>
              <a:rPr lang="en-US" sz="2000" dirty="0" err="1"/>
              <a:t>Soumik</a:t>
            </a:r>
            <a:r>
              <a:rPr lang="en-US" sz="2000" dirty="0"/>
              <a:t> Mandal. "Reconciling modern machine-learning practice and the classical bias–variance trade-off." </a:t>
            </a:r>
            <a:r>
              <a:rPr lang="en-US" sz="2000" i="1" dirty="0"/>
              <a:t>Proceedings of the National Academy of Sciences 116, no. 32 (2019)</a:t>
            </a:r>
            <a:r>
              <a:rPr lang="en-US" sz="2000" dirty="0"/>
              <a:t>: 15849-15854.</a:t>
            </a:r>
          </a:p>
          <a:p>
            <a:r>
              <a:rPr lang="en-US" sz="2000" dirty="0"/>
              <a:t>Kevin Ro Wang, Alexandre </a:t>
            </a:r>
            <a:r>
              <a:rPr lang="en-US" sz="2000" dirty="0" err="1"/>
              <a:t>Variengien</a:t>
            </a:r>
            <a:r>
              <a:rPr lang="en-US" sz="2000" dirty="0"/>
              <a:t>, Arthur </a:t>
            </a:r>
            <a:r>
              <a:rPr lang="en-US" sz="2000" dirty="0" err="1"/>
              <a:t>Conmy</a:t>
            </a:r>
            <a:r>
              <a:rPr lang="en-US" sz="2000" dirty="0"/>
              <a:t>, Buck </a:t>
            </a:r>
            <a:r>
              <a:rPr lang="en-US" sz="2000" dirty="0" err="1"/>
              <a:t>Shlegeris</a:t>
            </a:r>
            <a:r>
              <a:rPr lang="en-US" sz="2000" dirty="0"/>
              <a:t>, and Jacob Steinhardt. Interpretability in the wild: a circuit for indirect object identification in GPT-2 small. </a:t>
            </a:r>
            <a:r>
              <a:rPr lang="en-US" sz="2000" i="1" dirty="0"/>
              <a:t>In The Eleventh International Conference on Learning Representations,</a:t>
            </a:r>
            <a:r>
              <a:rPr lang="en-US" sz="2000" dirty="0"/>
              <a:t> 2023.</a:t>
            </a:r>
          </a:p>
          <a:p>
            <a:r>
              <a:rPr lang="en-US" sz="2000" dirty="0"/>
              <a:t>Frieda Rong. Extrapolating to unnatural language processing with gpt-3’s in-context learning: The good, the bad, and the mysterious, 2021.</a:t>
            </a:r>
          </a:p>
          <a:p>
            <a:r>
              <a:rPr lang="en-US" sz="2000" dirty="0"/>
              <a:t>Nelson </a:t>
            </a:r>
            <a:r>
              <a:rPr lang="en-US" sz="2000" dirty="0" err="1"/>
              <a:t>Elhage</a:t>
            </a:r>
            <a:r>
              <a:rPr lang="en-US" sz="2000" dirty="0"/>
              <a:t>, Neel Nanda, Catherine Olsson, Tom </a:t>
            </a:r>
            <a:r>
              <a:rPr lang="en-US" sz="2000" dirty="0" err="1"/>
              <a:t>Henighan</a:t>
            </a:r>
            <a:r>
              <a:rPr lang="en-US" sz="2000" dirty="0"/>
              <a:t>, Nicholas Joseph, Ben Mann, Amanda </a:t>
            </a:r>
            <a:r>
              <a:rPr lang="en-US" sz="2000" dirty="0" err="1"/>
              <a:t>Askell</a:t>
            </a:r>
            <a:r>
              <a:rPr lang="en-US" sz="2000" dirty="0"/>
              <a:t>, </a:t>
            </a:r>
            <a:r>
              <a:rPr lang="en-US" sz="2000" dirty="0" err="1"/>
              <a:t>Yuntao</a:t>
            </a:r>
            <a:r>
              <a:rPr lang="en-US" sz="2000" dirty="0"/>
              <a:t> Bai, Anna Chen, Tom Conerly, Nova DasSarma, Dawn Drain, Deep Ganguli, Zac Hatfield-Dodds, Danny Hernandez, Andy Jones, Jackson </a:t>
            </a:r>
            <a:r>
              <a:rPr lang="en-US" sz="2000" dirty="0" err="1"/>
              <a:t>Kernion</a:t>
            </a:r>
            <a:r>
              <a:rPr lang="en-US" sz="2000" dirty="0"/>
              <a:t>, Liane </a:t>
            </a:r>
            <a:r>
              <a:rPr lang="en-US" sz="2000" dirty="0" err="1"/>
              <a:t>Lovitt</a:t>
            </a:r>
            <a:r>
              <a:rPr lang="en-US" sz="2000" dirty="0"/>
              <a:t>, Kamal </a:t>
            </a:r>
            <a:r>
              <a:rPr lang="en-US" sz="2000" dirty="0" err="1"/>
              <a:t>Ndousse</a:t>
            </a:r>
            <a:r>
              <a:rPr lang="en-US" sz="2000" dirty="0"/>
              <a:t>, Dario </a:t>
            </a:r>
            <a:r>
              <a:rPr lang="en-US" sz="2000" dirty="0" err="1"/>
              <a:t>Amodei</a:t>
            </a:r>
            <a:r>
              <a:rPr lang="en-US" sz="2000" dirty="0"/>
              <a:t>, Tom Brown, Jack Clark, Jared Kaplan, Sam </a:t>
            </a:r>
            <a:r>
              <a:rPr lang="en-US" sz="2000" dirty="0" err="1"/>
              <a:t>McCandlish</a:t>
            </a:r>
            <a:r>
              <a:rPr lang="en-US" sz="2000" dirty="0"/>
              <a:t>, and Chris </a:t>
            </a:r>
            <a:r>
              <a:rPr lang="en-US" sz="2000" dirty="0" err="1"/>
              <a:t>Olah</a:t>
            </a:r>
            <a:r>
              <a:rPr lang="en-US" sz="2000" dirty="0"/>
              <a:t>. A mathematical framework for transformer circuits. </a:t>
            </a:r>
            <a:r>
              <a:rPr lang="en-US" sz="2000" i="1" dirty="0"/>
              <a:t>Transformer Circuits Thread</a:t>
            </a:r>
            <a:r>
              <a:rPr lang="en-US" sz="2000" dirty="0"/>
              <a:t>, 2021. </a:t>
            </a:r>
            <a:r>
              <a:rPr lang="en-US" sz="2000" dirty="0">
                <a:hlinkClick r:id="rId2"/>
              </a:rPr>
              <a:t>https://transformer-circuits.pub/2021/framework/index.html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4862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DA35E-EF3C-ACFC-001C-F0ABCB12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2EBDB-74CE-5DBB-8C77-8ACE9729D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539168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Catherine Olsson, Nelson </a:t>
            </a:r>
            <a:r>
              <a:rPr lang="en-US" sz="2000" dirty="0" err="1"/>
              <a:t>Elhage</a:t>
            </a:r>
            <a:r>
              <a:rPr lang="en-US" sz="2000" dirty="0"/>
              <a:t>, Neel Nanda, Nicholas Joseph, Nova DasSarma, Tom </a:t>
            </a:r>
            <a:r>
              <a:rPr lang="en-US" sz="2000" dirty="0" err="1"/>
              <a:t>Henighan</a:t>
            </a:r>
            <a:r>
              <a:rPr lang="en-US" sz="2000" dirty="0"/>
              <a:t>, Ben Mann, Amanda </a:t>
            </a:r>
            <a:r>
              <a:rPr lang="en-US" sz="2000" dirty="0" err="1"/>
              <a:t>Askell</a:t>
            </a:r>
            <a:r>
              <a:rPr lang="en-US" sz="2000" dirty="0"/>
              <a:t>, </a:t>
            </a:r>
            <a:r>
              <a:rPr lang="en-US" sz="2000" dirty="0" err="1"/>
              <a:t>Yuntao</a:t>
            </a:r>
            <a:r>
              <a:rPr lang="en-US" sz="2000" dirty="0"/>
              <a:t> Bai, Anna Chen, Tom Conerly, Dawn Drain, Deep Ganguli, Zac Hatfield-Dodds, Danny Hernandez, Scott Johnston, Andy Jones, Jackson </a:t>
            </a:r>
            <a:r>
              <a:rPr lang="en-US" sz="2000" dirty="0" err="1"/>
              <a:t>Kernion</a:t>
            </a:r>
            <a:r>
              <a:rPr lang="en-US" sz="2000" dirty="0"/>
              <a:t>, Liane </a:t>
            </a:r>
            <a:r>
              <a:rPr lang="en-US" sz="2000" dirty="0" err="1"/>
              <a:t>Lovitt</a:t>
            </a:r>
            <a:r>
              <a:rPr lang="en-US" sz="2000" dirty="0"/>
              <a:t>, Kamal </a:t>
            </a:r>
            <a:r>
              <a:rPr lang="en-US" sz="2000" dirty="0" err="1"/>
              <a:t>Ndousse</a:t>
            </a:r>
            <a:r>
              <a:rPr lang="en-US" sz="2000" dirty="0"/>
              <a:t>, Dario </a:t>
            </a:r>
            <a:r>
              <a:rPr lang="en-US" sz="2000" dirty="0" err="1"/>
              <a:t>Amodei</a:t>
            </a:r>
            <a:r>
              <a:rPr lang="en-US" sz="2000" dirty="0"/>
              <a:t>, Tom Brown, Jack Clark, Jared Kaplan, Sam </a:t>
            </a:r>
            <a:r>
              <a:rPr lang="en-US" sz="2000" dirty="0" err="1"/>
              <a:t>McCandlish</a:t>
            </a:r>
            <a:r>
              <a:rPr lang="en-US" sz="2000" dirty="0"/>
              <a:t>, and Chris </a:t>
            </a:r>
            <a:r>
              <a:rPr lang="en-US" sz="2000" dirty="0" err="1"/>
              <a:t>Olah</a:t>
            </a:r>
            <a:r>
              <a:rPr lang="en-US" sz="2000" dirty="0"/>
              <a:t>. In-context learning and induction heads. </a:t>
            </a:r>
            <a:r>
              <a:rPr lang="en-US" sz="2000" i="1" dirty="0"/>
              <a:t>Transformer Circuits Thread</a:t>
            </a:r>
            <a:r>
              <a:rPr lang="en-US" sz="2000" dirty="0"/>
              <a:t>, 2022. </a:t>
            </a:r>
            <a:r>
              <a:rPr lang="en-US" sz="2000" dirty="0">
                <a:hlinkClick r:id="rId2"/>
              </a:rPr>
              <a:t>https://transformer-circuits.pub/2022/in-context-learning-and-induction-heads/index.html</a:t>
            </a:r>
            <a:r>
              <a:rPr lang="en-US" sz="2000" dirty="0"/>
              <a:t>.</a:t>
            </a:r>
          </a:p>
          <a:p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Tomáš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Mikolov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,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Wen-tau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Yih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Geoffrey Zweig. "Linguistic regularities in continuous space word representations."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2013 conference of the north </a:t>
            </a:r>
            <a:r>
              <a:rPr lang="en-US" sz="2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american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chapter of the association for computational linguistics: Human language technologies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2013.</a:t>
            </a:r>
          </a:p>
          <a:p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Abbe, Emmanuel, Samy Bengio,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Aryo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Lotfi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, and Kevin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Rizk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. "Generalization on the unseen, logic reasoning and degree curriculum." </a:t>
            </a:r>
            <a:r>
              <a:rPr lang="en-US" sz="2000" i="1" dirty="0">
                <a:solidFill>
                  <a:srgbClr val="222222"/>
                </a:solidFill>
                <a:latin typeface="Arial" panose="020B0604020202020204" pitchFamily="34" charset="0"/>
              </a:rPr>
              <a:t>In International Conference on Machine Learning, pp. 31-60. PMLR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, 2023.</a:t>
            </a:r>
          </a:p>
          <a:p>
            <a:pPr>
              <a:lnSpc>
                <a:spcPts val="2099"/>
              </a:lnSpc>
              <a:spcAft>
                <a:spcPts val="900"/>
              </a:spcAft>
            </a:pP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Rheeya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Uppaal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Apratim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Dey, 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Yiting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He, Yiqiao Zhong, Junjie Hu, “Model Editing as a Robust and Denoised variant of DPO: A Case Study on Toxicity”, 2024</a:t>
            </a:r>
          </a:p>
          <a:p>
            <a:pPr>
              <a:lnSpc>
                <a:spcPts val="2099"/>
              </a:lnSpc>
              <a:spcAft>
                <a:spcPts val="900"/>
              </a:spcAft>
            </a:pP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Pan, Jane, Tianyu Gao, Howard Chen, and </a:t>
            </a:r>
            <a:r>
              <a:rPr lang="en-US" sz="2000" dirty="0" err="1">
                <a:solidFill>
                  <a:srgbClr val="222222"/>
                </a:solidFill>
                <a:latin typeface="Arial" panose="020B0604020202020204" pitchFamily="34" charset="0"/>
              </a:rPr>
              <a:t>Danqi</a:t>
            </a:r>
            <a:r>
              <a:rPr lang="en-US" sz="2000" dirty="0">
                <a:solidFill>
                  <a:srgbClr val="222222"/>
                </a:solidFill>
                <a:latin typeface="Arial" panose="020B0604020202020204" pitchFamily="34" charset="0"/>
              </a:rPr>
              <a:t> Chen. "What In-Context Learning" Learns" In-Context: Disentangling Task Recognition and Task Learning." In The 61st Annual Meeting Of The Association For Computational Linguistics. 2023.</a:t>
            </a:r>
          </a:p>
          <a:p>
            <a:endParaRPr lang="en-US" sz="20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9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D0D7C-736F-0F35-8C14-D297AB063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461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Does classical notions of generalization explain?</a:t>
            </a:r>
          </a:p>
        </p:txBody>
      </p:sp>
      <p:pic>
        <p:nvPicPr>
          <p:cNvPr id="5" name="Content Placeholder 4" descr="A diagram of a model&#10;&#10;Description automatically generated">
            <a:extLst>
              <a:ext uri="{FF2B5EF4-FFF2-40B4-BE49-F238E27FC236}">
                <a16:creationId xmlns:a16="http://schemas.microsoft.com/office/drawing/2014/main" id="{72A13443-ECF2-9CB3-076F-9B8C87E6D4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8696" y="1753910"/>
            <a:ext cx="5046472" cy="3350179"/>
          </a:xfrm>
        </p:spPr>
      </p:pic>
      <p:pic>
        <p:nvPicPr>
          <p:cNvPr id="10" name="Picture 9" descr="A diagram of a training risk&#10;&#10;Description automatically generated">
            <a:extLst>
              <a:ext uri="{FF2B5EF4-FFF2-40B4-BE49-F238E27FC236}">
                <a16:creationId xmlns:a16="http://schemas.microsoft.com/office/drawing/2014/main" id="{F76A02BB-BC64-CADF-983A-FFDE2F4BF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68" y="1887274"/>
            <a:ext cx="5535168" cy="30834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4B66E-61B7-9FD5-E22A-60A00D890886}"/>
              </a:ext>
            </a:extLst>
          </p:cNvPr>
          <p:cNvSpPr txBox="1"/>
          <p:nvPr/>
        </p:nvSpPr>
        <p:spPr>
          <a:xfrm>
            <a:off x="1755648" y="5087897"/>
            <a:ext cx="307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ESL: Bias-variance tradeoff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189EAB-02E0-CE46-D5D7-8CC44E39EA13}"/>
              </a:ext>
            </a:extLst>
          </p:cNvPr>
          <p:cNvSpPr txBox="1"/>
          <p:nvPr/>
        </p:nvSpPr>
        <p:spPr>
          <a:xfrm>
            <a:off x="6656834" y="5087897"/>
            <a:ext cx="4126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Belkin et. al. 2019: Double descent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9AFA4-3B08-31DF-76C5-99CE34B30FD7}"/>
              </a:ext>
            </a:extLst>
          </p:cNvPr>
          <p:cNvSpPr txBox="1"/>
          <p:nvPr/>
        </p:nvSpPr>
        <p:spPr>
          <a:xfrm>
            <a:off x="5267452" y="6014501"/>
            <a:ext cx="641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Lack of performance measures on </a:t>
            </a:r>
            <a:r>
              <a:rPr lang="en-US" sz="2400" b="1" i="1" dirty="0"/>
              <a:t>Novel</a:t>
            </a:r>
            <a:r>
              <a:rPr lang="en-US" sz="2400" b="1" dirty="0"/>
              <a:t> </a:t>
            </a:r>
            <a:r>
              <a:rPr lang="en-US" sz="2400" b="1" i="1" dirty="0"/>
              <a:t>task</a:t>
            </a:r>
            <a:endParaRPr lang="en-US" sz="2400" b="1" dirty="0"/>
          </a:p>
        </p:txBody>
      </p:sp>
      <p:pic>
        <p:nvPicPr>
          <p:cNvPr id="15" name="Picture 14" descr="\documentclass{article}&#10;\usepackage{amsmath}&#10;\pagestyle{empty}&#10;\begin{document}&#10;&#10;&#10;$\mathcal{P}_{\text{train}} = \mathcal{P}_{\text{test}} $&#10;&#10;\end{document}" title="IguanaTex Bitmap Display">
            <a:extLst>
              <a:ext uri="{FF2B5EF4-FFF2-40B4-BE49-F238E27FC236}">
                <a16:creationId xmlns:a16="http://schemas.microsoft.com/office/drawing/2014/main" id="{256ECB27-F3EF-BB18-A43A-DF5D0CA51C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22293" y="6060667"/>
            <a:ext cx="2339094" cy="36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9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B134A-420A-B101-411E-C310560A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Compositions and OOD 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374C2-EE74-6F91-7E40-672AE03AF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Out-of-distribution (OOD) generalization:</a:t>
            </a:r>
          </a:p>
          <a:p>
            <a:r>
              <a:rPr lang="en-US" dirty="0"/>
              <a:t>In-distribution (ID) generalization:</a:t>
            </a:r>
          </a:p>
          <a:p>
            <a:r>
              <a:rPr lang="en-US" dirty="0"/>
              <a:t>Compositions and “reasoning”: benefits of multiple layers</a:t>
            </a:r>
          </a:p>
          <a:p>
            <a:endParaRPr lang="en-US" dirty="0"/>
          </a:p>
        </p:txBody>
      </p:sp>
      <p:pic>
        <p:nvPicPr>
          <p:cNvPr id="4" name="Picture 3" descr="\documentclass{article}&#10;\usepackage{amsmath}&#10;\pagestyle{empty}&#10;\begin{document}&#10;&#10;&#10;$\mathcal{P}_{\text{train}} = \mathcal{P}_{\text{test}} $&#10;&#10;\end{document}" title="IguanaTex Bitmap Display">
            <a:extLst>
              <a:ext uri="{FF2B5EF4-FFF2-40B4-BE49-F238E27FC236}">
                <a16:creationId xmlns:a16="http://schemas.microsoft.com/office/drawing/2014/main" id="{2BC9A3C9-A1CB-4192-DCB8-6C29F559BE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61684" y="2469755"/>
            <a:ext cx="1510923" cy="238567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&#10;$\mathcal{P}_{\text{train}} \neq \mathcal{P}_{\text{test}} $&#10;&#10;\end{document}" title="IguanaTex Bitmap Display">
            <a:extLst>
              <a:ext uri="{FF2B5EF4-FFF2-40B4-BE49-F238E27FC236}">
                <a16:creationId xmlns:a16="http://schemas.microsoft.com/office/drawing/2014/main" id="{E4542EE7-ED9F-560E-E309-43FA8F6B8B0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8522" y="1940745"/>
            <a:ext cx="1584075" cy="2779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228BA-031D-8533-02BC-118136F34456}"/>
              </a:ext>
            </a:extLst>
          </p:cNvPr>
          <p:cNvSpPr txBox="1"/>
          <p:nvPr/>
        </p:nvSpPr>
        <p:spPr>
          <a:xfrm>
            <a:off x="1670303" y="3908157"/>
            <a:ext cx="8851393" cy="2292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/>
              <a:t>Holy grail</a:t>
            </a:r>
            <a:endParaRPr lang="en-US" sz="2800" dirty="0"/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do LLMs represent </a:t>
            </a:r>
            <a:r>
              <a:rPr lang="en-US" sz="2800" b="1" dirty="0"/>
              <a:t>composition</a:t>
            </a:r>
            <a:r>
              <a:rPr lang="en-US" sz="2800" dirty="0"/>
              <a:t>? 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When do we expect </a:t>
            </a:r>
            <a:r>
              <a:rPr lang="en-US" sz="2800" b="1" dirty="0"/>
              <a:t>emergence</a:t>
            </a:r>
            <a:r>
              <a:rPr lang="en-US" sz="2800" dirty="0"/>
              <a:t>?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Why do LLMs achieve </a:t>
            </a:r>
            <a:r>
              <a:rPr lang="en-US" sz="2800" b="1" dirty="0"/>
              <a:t>OOD generalization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941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2828D-7C58-DF63-666F-D7CB0E9A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Teaser: Evidence of OOD generalization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F9DDC-D965-DF4B-4787-3A07A798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3017"/>
            <a:ext cx="10515600" cy="6249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Realistic Task</a:t>
            </a:r>
            <a:r>
              <a:rPr lang="en-US" altLang="zh-CN" i="1" dirty="0">
                <a:solidFill>
                  <a:schemeClr val="accent4"/>
                </a:solidFill>
              </a:rPr>
              <a:t>:</a:t>
            </a:r>
            <a:r>
              <a:rPr lang="zh-CN" altLang="en-US" i="1" dirty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“Symbolized language reasoning”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086B180-071D-2CD0-209B-4C586FC9ADF5}"/>
              </a:ext>
            </a:extLst>
          </p:cNvPr>
          <p:cNvSpPr txBox="1">
            <a:spLocks/>
          </p:cNvSpPr>
          <p:nvPr/>
        </p:nvSpPr>
        <p:spPr>
          <a:xfrm>
            <a:off x="838200" y="2157984"/>
            <a:ext cx="118776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Indirect object identification (IOI)</a:t>
            </a:r>
          </a:p>
          <a:p>
            <a:pPr lvl="1"/>
            <a:r>
              <a:rPr lang="en-US" dirty="0"/>
              <a:t>(normal)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“Then,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Henry</a:t>
            </a:r>
            <a:r>
              <a:rPr lang="en-US" sz="2400" dirty="0"/>
              <a:t> and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Blake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2400" dirty="0"/>
              <a:t>had a long argument. Afterwards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Henry</a:t>
            </a:r>
            <a:r>
              <a:rPr lang="en-US" sz="2400" dirty="0"/>
              <a:t> said to”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itchFamily="2" charset="2"/>
              </a:rPr>
              <a:t>Blake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/>
              <a:t>(symbolized)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“Then,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&amp;^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#$</a:t>
            </a:r>
            <a:r>
              <a:rPr lang="en-US" sz="2400" dirty="0"/>
              <a:t> had a long argument. Afterwards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&amp;^</a:t>
            </a:r>
            <a:r>
              <a:rPr lang="en-US" sz="2400" dirty="0"/>
              <a:t> said to” 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#$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/>
              <a:t>In-context learning (ICL)</a:t>
            </a:r>
          </a:p>
          <a:p>
            <a:pPr lvl="1"/>
            <a:r>
              <a:rPr lang="en-US" dirty="0"/>
              <a:t>(normal)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“baseball is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sport</a:t>
            </a:r>
            <a:r>
              <a:rPr lang="en-US" sz="2400" dirty="0"/>
              <a:t>, celery 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plant</a:t>
            </a:r>
            <a:r>
              <a:rPr lang="en-US" sz="2400" dirty="0"/>
              <a:t>, sheep is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animal</a:t>
            </a:r>
            <a:r>
              <a:rPr lang="en-US" sz="2400" dirty="0"/>
              <a:t>, volleyball is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sport</a:t>
            </a:r>
            <a:r>
              <a:rPr lang="en-US" sz="2400" dirty="0"/>
              <a:t>, lettuce is”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plant</a:t>
            </a:r>
          </a:p>
          <a:p>
            <a:pPr lvl="1"/>
            <a:r>
              <a:rPr lang="en-US" dirty="0"/>
              <a:t>(symbolized)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“baseball is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$#</a:t>
            </a:r>
            <a:r>
              <a:rPr lang="en-US" sz="2400" dirty="0"/>
              <a:t>, celery is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!%</a:t>
            </a:r>
            <a:r>
              <a:rPr lang="en-US" sz="2400" dirty="0"/>
              <a:t>, sheep is </a:t>
            </a: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&amp;*</a:t>
            </a:r>
            <a:r>
              <a:rPr lang="en-US" sz="2400" dirty="0"/>
              <a:t>, volleyball is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$#</a:t>
            </a:r>
            <a:r>
              <a:rPr lang="en-US" sz="2400" dirty="0"/>
              <a:t>, lettuce is”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!%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072510-4D95-45AD-B6C9-27ED343D23FE}"/>
              </a:ext>
            </a:extLst>
          </p:cNvPr>
          <p:cNvSpPr txBox="1"/>
          <p:nvPr/>
        </p:nvSpPr>
        <p:spPr>
          <a:xfrm>
            <a:off x="1124465" y="6455804"/>
            <a:ext cx="584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See Rong 2021, Wang et. al., ICLR 2023, Pan et. al.,  ACL 2023</a:t>
            </a:r>
          </a:p>
        </p:txBody>
      </p:sp>
    </p:spTree>
    <p:extLst>
      <p:ext uri="{BB962C8B-B14F-4D97-AF65-F5344CB8AC3E}">
        <p14:creationId xmlns:p14="http://schemas.microsoft.com/office/powerpoint/2010/main" val="12357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DC448-9DDF-7B1E-DCAB-3CA851AB0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6025"/>
            <a:ext cx="10515600" cy="4351338"/>
          </a:xfrm>
        </p:spPr>
        <p:txBody>
          <a:bodyPr/>
          <a:lstStyle/>
          <a:p>
            <a:r>
              <a:rPr lang="en-US" dirty="0"/>
              <a:t>Draw 100 test prompts for each subtask, two versions (normal as ID, symbolized as OOD)</a:t>
            </a:r>
          </a:p>
          <a:p>
            <a:r>
              <a:rPr lang="en-US" b="1" dirty="0"/>
              <a:t>IOI</a:t>
            </a:r>
            <a:r>
              <a:rPr lang="en-US" dirty="0"/>
              <a:t>: </a:t>
            </a:r>
          </a:p>
          <a:p>
            <a:r>
              <a:rPr lang="en-US" b="1" dirty="0"/>
              <a:t>ICL</a:t>
            </a:r>
            <a:r>
              <a:rPr lang="en-US" dirty="0"/>
              <a:t>:						         where  </a:t>
            </a:r>
          </a:p>
          <a:p>
            <a:r>
              <a:rPr lang="en-US" dirty="0"/>
              <a:t>Calculate Acc in multiple-choice form, random guess 1/2 (IOI), 1/3 (ICL has 3 categories)</a:t>
            </a:r>
          </a:p>
        </p:txBody>
      </p:sp>
      <p:pic>
        <p:nvPicPr>
          <p:cNvPr id="8" name="Picture 7" descr="\documentclass{article}&#10;\usepackage{amsmath}&#10;\usepackage{xcolor}&#10;\pagestyle{empty}&#10;\begin{document}&#10;&#10;$[\text{Subject}] \ldots [\text{Object}] \ldots [\text{Subject}] \ldots [{\color{red}\text{Object}}]$&#10;&#10;&#10;\end{document}" title="IguanaTex Bitmap Display">
            <a:extLst>
              <a:ext uri="{FF2B5EF4-FFF2-40B4-BE49-F238E27FC236}">
                <a16:creationId xmlns:a16="http://schemas.microsoft.com/office/drawing/2014/main" id="{0550C9AA-1797-6024-B007-9B9D7F0AE2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857248" y="2176462"/>
            <a:ext cx="5872480" cy="309078"/>
          </a:xfrm>
          <a:prstGeom prst="rect">
            <a:avLst/>
          </a:prstGeom>
        </p:spPr>
      </p:pic>
      <p:pic>
        <p:nvPicPr>
          <p:cNvPr id="12" name="Picture 11" descr="\documentclass{article}&#10;\usepackage{amsmath}&#10;\pagestyle{empty}&#10;\begin{document}&#10;&#10;$ f: \text{object} \mapsto \text{category}$&#10;&#10;&#10;\end{document}" title="IguanaTex Bitmap Display">
            <a:extLst>
              <a:ext uri="{FF2B5EF4-FFF2-40B4-BE49-F238E27FC236}">
                <a16:creationId xmlns:a16="http://schemas.microsoft.com/office/drawing/2014/main" id="{EE1D01F9-3D10-247E-2775-D061BA15DCC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63580" y="2725554"/>
            <a:ext cx="3307080" cy="32004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usepackage{xcolor}&#10;\pagestyle{empty}&#10;\begin{document}&#10;&#10;$ x_1,f(x_1),x_2,f(x_2),\ldots,x_n, {\color{red} f(x_n)}$&#10;&#10;&#10;\end{document}" title="IguanaTex Bitmap Display">
            <a:extLst>
              <a:ext uri="{FF2B5EF4-FFF2-40B4-BE49-F238E27FC236}">
                <a16:creationId xmlns:a16="http://schemas.microsoft.com/office/drawing/2014/main" id="{D9990815-CE81-2954-F357-C976663983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57248" y="2650570"/>
            <a:ext cx="5085080" cy="355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FD55BA-0AF2-EB77-FFF0-143B0ED171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9" y="5395853"/>
            <a:ext cx="10182686" cy="12132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52464-F225-DA09-344A-6AD5CE1A5D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506" y="4106445"/>
            <a:ext cx="10079149" cy="116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9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 1">
            <a:extLst>
              <a:ext uri="{FF2B5EF4-FFF2-40B4-BE49-F238E27FC236}">
                <a16:creationId xmlns:a16="http://schemas.microsoft.com/office/drawing/2014/main" id="{131CB9A9-DA1B-84BD-122E-E2A44281D551}"/>
              </a:ext>
            </a:extLst>
          </p:cNvPr>
          <p:cNvSpPr txBox="1">
            <a:spLocks/>
          </p:cNvSpPr>
          <p:nvPr/>
        </p:nvSpPr>
        <p:spPr>
          <a:xfrm>
            <a:off x="838200" y="1350137"/>
            <a:ext cx="10515600" cy="624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accent4"/>
                </a:solidFill>
              </a:rPr>
              <a:t>Synthetic Task</a:t>
            </a:r>
            <a:r>
              <a:rPr lang="en-US" altLang="zh-CN" i="1" dirty="0">
                <a:solidFill>
                  <a:schemeClr val="accent4"/>
                </a:solidFill>
              </a:rPr>
              <a:t>:</a:t>
            </a:r>
            <a:r>
              <a:rPr lang="zh-CN" altLang="en-US" i="1" dirty="0">
                <a:solidFill>
                  <a:schemeClr val="accent4"/>
                </a:solidFill>
              </a:rPr>
              <a:t> </a:t>
            </a:r>
            <a:r>
              <a:rPr lang="en-US" i="1" dirty="0">
                <a:solidFill>
                  <a:schemeClr val="accent4"/>
                </a:solidFill>
              </a:rPr>
              <a:t>“Learning copying with a simple Transformer”</a:t>
            </a:r>
          </a:p>
        </p:txBody>
      </p:sp>
      <p:pic>
        <p:nvPicPr>
          <p:cNvPr id="12" name="Picture 11" descr="\documentclass{article}&#10;\usepackage{amsmath}&#10;\usepackage{xcolor}&#10;\pagestyle{empty}&#10;\begin{document}&#10;&#10;\begin{equation*}&#10;    \ldots [A], [B], [C] \ldots [A], [B] \qquad \xrightarrow{\text{next-token prediction}}  &#10; \qquad \ldots \underbrace{[A], [B], [C]}_{\boldsymbol{s}^\#} \ldots \underbrace{[A], [B],{\color{blue} [C]}}_{\boldsymbol{s}^\#}&#10; \end{equation*}&#10;&#10;&#10;\end{document}" title="IguanaTex Bitmap Display">
            <a:extLst>
              <a:ext uri="{FF2B5EF4-FFF2-40B4-BE49-F238E27FC236}">
                <a16:creationId xmlns:a16="http://schemas.microsoft.com/office/drawing/2014/main" id="{AAE7C99F-3E39-8A7C-2655-84ACBD903D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01932" y="2208019"/>
            <a:ext cx="10575566" cy="822544"/>
          </a:xfrm>
          <a:prstGeom prst="rect">
            <a:avLst/>
          </a:prstGeom>
        </p:spPr>
      </p:pic>
      <p:sp>
        <p:nvSpPr>
          <p:cNvPr id="3" name="Content Placeholder 2 2">
            <a:extLst>
              <a:ext uri="{FF2B5EF4-FFF2-40B4-BE49-F238E27FC236}">
                <a16:creationId xmlns:a16="http://schemas.microsoft.com/office/drawing/2014/main" id="{6F11B394-7A7E-525E-B183-7E71AEA3F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415" y="3254180"/>
            <a:ext cx="10515600" cy="3009134"/>
          </a:xfrm>
        </p:spPr>
        <p:txBody>
          <a:bodyPr/>
          <a:lstStyle/>
          <a:p>
            <a:r>
              <a:rPr lang="en-US" dirty="0"/>
              <a:t>Vocabulary size 64, sequence </a:t>
            </a:r>
            <a:r>
              <a:rPr lang="en-US" dirty="0" err="1"/>
              <a:t>len</a:t>
            </a:r>
            <a:r>
              <a:rPr lang="en-US" dirty="0"/>
              <a:t> 64, draw </a:t>
            </a:r>
            <a:r>
              <a:rPr lang="en-US" dirty="0" err="1"/>
              <a:t>i.i.d.</a:t>
            </a:r>
            <a:r>
              <a:rPr lang="en-US" dirty="0"/>
              <a:t> tokens from a power law distribution to form “noisy background” in a prompt</a:t>
            </a:r>
          </a:p>
          <a:p>
            <a:r>
              <a:rPr lang="en-US" dirty="0"/>
              <a:t>Sample segment </a:t>
            </a:r>
            <a:r>
              <a:rPr lang="en-US" dirty="0" err="1"/>
              <a:t>len</a:t>
            </a:r>
            <a:r>
              <a:rPr lang="en-US" dirty="0"/>
              <a:t>                                           uniformly, and then sample a segment       of </a:t>
            </a:r>
            <a:r>
              <a:rPr lang="en-US" dirty="0" err="1"/>
              <a:t>len</a:t>
            </a:r>
            <a:endParaRPr lang="en-US" dirty="0"/>
          </a:p>
          <a:p>
            <a:r>
              <a:rPr lang="en-US" dirty="0"/>
              <a:t>Place two copies of       at random non-overlapping locations in the prompts. Prompt format </a:t>
            </a:r>
          </a:p>
        </p:txBody>
      </p:sp>
      <p:pic>
        <p:nvPicPr>
          <p:cNvPr id="5" name="Picture 4" descr="\documentclass{article}&#10;\usepackage{amsmath}&#10;\pagestyle{empty}&#10;\begin{document}&#10;&#10;&#10;$L \in \{10,11,\ldots,19\}$&#10;&#10;\end{document}" title="IguanaTex Bitmap Display">
            <a:extLst>
              <a:ext uri="{FF2B5EF4-FFF2-40B4-BE49-F238E27FC236}">
                <a16:creationId xmlns:a16="http://schemas.microsoft.com/office/drawing/2014/main" id="{F1C40B55-F089-DEB7-12A9-28AEC4FEC92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78987" y="4207704"/>
            <a:ext cx="3022600" cy="355600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&#10;$\boldsymbol{s}^{\#}$&#10;&#10;\end{document}" title="IguanaTex Bitmap Display">
            <a:extLst>
              <a:ext uri="{FF2B5EF4-FFF2-40B4-BE49-F238E27FC236}">
                <a16:creationId xmlns:a16="http://schemas.microsoft.com/office/drawing/2014/main" id="{F644B483-EE8E-D609-DCB7-7091B496F2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012725" y="4563304"/>
            <a:ext cx="360855" cy="295245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&#10;$\boldsymbol{s}^{\#}$&#10;&#10;\end{document}" title="IguanaTex Bitmap Display">
            <a:extLst>
              <a:ext uri="{FF2B5EF4-FFF2-40B4-BE49-F238E27FC236}">
                <a16:creationId xmlns:a16="http://schemas.microsoft.com/office/drawing/2014/main" id="{F15889B9-5289-E08F-DE8D-89A976D1428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61621" y="5087546"/>
            <a:ext cx="360855" cy="295245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&#10;$(*, \boldsymbol{s}^\#, *,  \boldsymbol{s}^\#, *) $&#10;&#10;&#10;\end{document}" title="IguanaTex Bitmap Display">
            <a:extLst>
              <a:ext uri="{FF2B5EF4-FFF2-40B4-BE49-F238E27FC236}">
                <a16:creationId xmlns:a16="http://schemas.microsoft.com/office/drawing/2014/main" id="{77DD904A-CA7B-A356-ECC6-5B0E9B81AC3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864063" y="5463050"/>
            <a:ext cx="2240280" cy="391160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$L$&#10;&#10;&#10;\end{document}" title="IguanaTex Bitmap Display">
            <a:extLst>
              <a:ext uri="{FF2B5EF4-FFF2-40B4-BE49-F238E27FC236}">
                <a16:creationId xmlns:a16="http://schemas.microsoft.com/office/drawing/2014/main" id="{BD07732F-D71E-52A8-2A1D-E7FF81C1807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359537" y="4628210"/>
            <a:ext cx="213360" cy="248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EAA886-57C7-804D-0DEF-1F2A210AC7AB}"/>
              </a:ext>
            </a:extLst>
          </p:cNvPr>
          <p:cNvSpPr txBox="1"/>
          <p:nvPr/>
        </p:nvSpPr>
        <p:spPr>
          <a:xfrm>
            <a:off x="1124465" y="6455804"/>
            <a:ext cx="426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See Olsson et. al., 2022 </a:t>
            </a:r>
          </a:p>
        </p:txBody>
      </p:sp>
    </p:spTree>
    <p:extLst>
      <p:ext uri="{BB962C8B-B14F-4D97-AF65-F5344CB8AC3E}">
        <p14:creationId xmlns:p14="http://schemas.microsoft.com/office/powerpoint/2010/main" val="408423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2DB5-E2E3-79D0-E027-4AFEC207D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425B3-39E6-6CB1-5749-9F84FD018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5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OOD data</a:t>
            </a:r>
          </a:p>
          <a:p>
            <a:pPr lvl="1"/>
            <a:r>
              <a:rPr lang="en-US" u="sng" dirty="0"/>
              <a:t>Token distribution </a:t>
            </a:r>
            <a:r>
              <a:rPr lang="en-US" dirty="0"/>
              <a:t>changed from power law to uniform</a:t>
            </a:r>
          </a:p>
          <a:p>
            <a:pPr lvl="1"/>
            <a:r>
              <a:rPr lang="en-US" u="sng" dirty="0"/>
              <a:t>Length</a:t>
            </a:r>
            <a:r>
              <a:rPr lang="en-US" dirty="0"/>
              <a:t> of repeating segment changed from {10, 12, … 19} to 25</a:t>
            </a:r>
          </a:p>
          <a:p>
            <a:pPr lvl="1"/>
            <a:endParaRPr lang="en-US" dirty="0"/>
          </a:p>
          <a:p>
            <a:r>
              <a:rPr lang="en-US" dirty="0"/>
              <a:t>Model: minimal Transformer, 2-layer and 1-head </a:t>
            </a:r>
          </a:p>
          <a:p>
            <a:pPr lvl="1"/>
            <a:r>
              <a:rPr lang="en-US" dirty="0"/>
              <a:t>No MLP, standard architecture (residual connection, </a:t>
            </a:r>
            <a:r>
              <a:rPr lang="en-US" dirty="0" err="1"/>
              <a:t>LayerNorm</a:t>
            </a:r>
            <a:r>
              <a:rPr lang="en-US" dirty="0"/>
              <a:t>, </a:t>
            </a:r>
            <a:r>
              <a:rPr lang="en-US" dirty="0" err="1"/>
              <a:t>RoPE</a:t>
            </a:r>
            <a:r>
              <a:rPr lang="en-US" dirty="0"/>
              <a:t>, dropout)</a:t>
            </a:r>
          </a:p>
          <a:p>
            <a:pPr lvl="1"/>
            <a:r>
              <a:rPr lang="en-US" dirty="0"/>
              <a:t>Trained on </a:t>
            </a:r>
            <a:r>
              <a:rPr lang="en-US" b="1" dirty="0"/>
              <a:t>fresh samples (one-pass setting)</a:t>
            </a:r>
            <a:r>
              <a:rPr lang="en-US" dirty="0"/>
              <a:t>, autoregressive, standard technique (</a:t>
            </a:r>
            <a:r>
              <a:rPr lang="en-US" dirty="0" err="1"/>
              <a:t>AdamW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Simple for rule-based algorithms, but hard for classical general-purpose ML methods (n-gram models, hidden Markov models)</a:t>
            </a:r>
          </a:p>
        </p:txBody>
      </p:sp>
    </p:spTree>
    <p:extLst>
      <p:ext uri="{BB962C8B-B14F-4D97-AF65-F5344CB8AC3E}">
        <p14:creationId xmlns:p14="http://schemas.microsoft.com/office/powerpoint/2010/main" val="332378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57"/>
  <p:tag name="OUTPUTTYPE" val="PDF"/>
  <p:tag name="IGUANATEXVERSION" val="160"/>
  <p:tag name="LATEXADDIN" val="\documentclass{article}&#10;\usepackage{amsmath}&#10;\pagestyle{empty}&#10;\begin{document}&#10;&#10;&#10;$\mathcal{P}_{\text{train}} = \mathcal{P}_{\text{test}} $&#10;&#10;\end{document}"/>
  <p:tag name="IGUANATEXSIZE" val="18"/>
  <p:tag name="IGUANATEXCURSOR" val="13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11"/>
  <p:tag name="OUTPUTTYPE" val="PDF"/>
  <p:tag name="IGUANATEXVERSION" val="160"/>
  <p:tag name="LATEXADDIN" val="\documentclass{article}&#10;\usepackage{amsmath}&#10;\pagestyle{empty}&#10;\begin{document}&#10;&#10;&#10;$\boldsymbol{s}^{\#}$&#10;&#10;\end{document}"/>
  <p:tag name="IGUANATEXSIZE" val="20"/>
  <p:tag name="IGUANATEXCURSOR" val="103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"/>
  <p:tag name="ORIGINALWIDTH" val="63"/>
  <p:tag name="OUTPUTTYPE" val="PDF"/>
  <p:tag name="IGUANATEXVERSION" val="160"/>
  <p:tag name="LATEXADDIN" val="\documentclass{article}&#10;\usepackage{amsmath}&#10;\pagestyle{empty}&#10;\begin{document}&#10;&#10;&#10;$(*, \boldsymbol{s}^\#, *,  \boldsymbol{s}^\#, *) $&#10;&#10;&#10;\end{document}"/>
  <p:tag name="IGUANATEXSIZE" val="28"/>
  <p:tag name="IGUANATEXCURSOR" val="131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6"/>
  <p:tag name="OUTPUTTYPE" val="PDF"/>
  <p:tag name="IGUANATEXVERSION" val="160"/>
  <p:tag name="LATEXADDIN" val="\documentclass{article}&#10;\usepackage{amsmath}&#10;\pagestyle{empty}&#10;\begin{document}&#10;&#10;$L$&#10;&#10;&#10;\end{document}"/>
  <p:tag name="IGUANATEXSIZE" val="28"/>
  <p:tag name="IGUANATEXCURSOR" val="84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45"/>
  <p:tag name="OUTPUTTYPE" val="PDF"/>
  <p:tag name="IGUANATEXVERSION" val="160"/>
  <p:tag name="LATEXADDIN" val="\documentclass{article}&#10;\usepackage{amsmath}&#10;\usepackage{amsfonts}&#10;&#10;\pagestyle{empty}&#10;\begin{document}&#10;&#10;$\boldsymbol{X} \in \mathbb{R}^{T \times d} $&#10;&#10;&#10;\end{document}"/>
  <p:tag name="IGUANATEXSIZE" val="20"/>
  <p:tag name="IGUANATEXCURSOR" val="68"/>
  <p:tag name="TRANSPARENCY" val="True"/>
  <p:tag name="LATEXENGINEID" val="0"/>
  <p:tag name="TEMPFOLDER" val="/private/var/folders/fz/gc4n65cj7417__4jv49btldm0000gn/T/com.microsoft.Powerpoint/TemporaryItems/"/>
  <p:tag name="LATEXFORMHEIGHT" val="426.65"/>
  <p:tag name="LATEXFORMWIDTH" val="513.35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7"/>
  <p:tag name="OUTPUTTYPE" val="PDF"/>
  <p:tag name="IGUANATEXVERSION" val="160"/>
  <p:tag name="LATEXADDIN" val="\documentclass{article}&#10;\usepackage{amsmath}&#10;\pagestyle{empty}&#10;\begin{document}&#10;&#10;$T$&#10;&#10;&#10;\end{document}"/>
  <p:tag name="IGUANATEXSIZE" val="28"/>
  <p:tag name="IGUANATEXCURSOR" val="84"/>
  <p:tag name="TRANSPARENCY" val="True"/>
  <p:tag name="LATEXENGINEID" val="0"/>
  <p:tag name="TEMPFOLDER" val="/private/var/folders/fz/gc4n65cj7417__4jv49btldm0000gn/T/com.microsoft.Powerpoint/TemporaryItems/"/>
  <p:tag name="LATEXFORMHEIGHT" val="426.65"/>
  <p:tag name="LATEXFORMWIDTH" val="513.35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5"/>
  <p:tag name="OUTPUTTYPE" val="PDF"/>
  <p:tag name="IGUANATEXVERSION" val="160"/>
  <p:tag name="LATEXADDIN" val="\documentclass{article}&#10;\usepackage{amsmath}&#10;\pagestyle{empty}&#10;\begin{document}&#10;&#10;&#10;$d$&#10;&#10;\end{document}"/>
  <p:tag name="IGUANATEXSIZE" val="28"/>
  <p:tag name="IGUANATEXCURSOR" val="85"/>
  <p:tag name="TRANSPARENCY" val="True"/>
  <p:tag name="LATEXENGINEID" val="0"/>
  <p:tag name="TEMPFOLDER" val="/private/var/folders/fz/gc4n65cj7417__4jv49btldm0000gn/T/com.microsoft.Powerpoint/TemporaryItems/"/>
  <p:tag name="LATEXFORMHEIGHT" val="426.65"/>
  <p:tag name="LATEXFORMWIDTH" val="513.35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26"/>
  <p:tag name="OUTPUTTYPE" val="PDF"/>
  <p:tag name="IGUANATEXVERSION" val="160"/>
  <p:tag name="LATEXADDIN" val="\documentclass{article}&#10;\usepackage{amsmath}&#10;\pagestyle{empty}&#10;\begin{document}&#10;&#10;&#10;$ T \times T$&#10;&#10;\end{document}"/>
  <p:tag name="IGUANATEXSIZE" val="28"/>
  <p:tag name="IGUANATEXCURSOR" val="95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"/>
  <p:tag name="ORIGINALWIDTH" val="359"/>
  <p:tag name="OUTPUTTYPE" val="PDF"/>
  <p:tag name="IGUANATEXVERSION" val="160"/>
  <p:tag name="LATEXADDIN" val="\documentclass{article}&#10;\usepackage{amsmath}&#10;\usepackage{xcolor}&#10;\pagestyle{empty}&#10;\begin{document}&#10;&#10;\begin{equation*}&#10;    \ldots [A], [B], [C] \ldots [A], [B] \qquad \xrightarrow{\text{next-token prediction}}  &#10; \qquad \ldots [A], [B], [C]\ldots [A], [B],{\color{blue} [C]}&#10; \end{equation*}&#10;&#10;&#10;\end{document}"/>
  <p:tag name="IGUANATEXSIZE" val="20"/>
  <p:tag name="IGUANATEXCURSOR" val="291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148"/>
  <p:tag name="OUTPUTTYPE" val="PDF"/>
  <p:tag name="IGUANATEXVERSION" val="160"/>
  <p:tag name="LATEXADDIN" val="\documentclass{article}&#10;\usepackage{amsmath}&#10;\pagestyle{empty}&#10;\begin{document}&#10;&#10;$\mathrm{TF}(\boldsymbol{X}) = \mathrm{MSA}(\mathrm{MSA}(\boldsymbol{X}; \boldsymbol{W}); \widetilde{\boldsymbol{W}}) $&#10;&#10;&#10;\end{document}"/>
  <p:tag name="IGUANATEXSIZE" val="28"/>
  <p:tag name="IGUANATEXCURSOR" val="93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51"/>
  <p:tag name="OUTPUTTYPE" val="PDF"/>
  <p:tag name="IGUANATEXVERSION" val="160"/>
  <p:tag name="LATEXADDIN" val="\documentclass{article}&#10;\usepackage{amsmath}&#10;\pagestyle{empty}&#10;\begin{document}&#10;&#10;$\widetilde{\boldsymbol{W}}_{QK}\boldsymbol{W}_{OV} $&#10; &#10;&#10;&#10;&#10;\end{document}"/>
  <p:tag name="IGUANATEXSIZE" val="28"/>
  <p:tag name="IGUANATEXCURSOR" val="8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57"/>
  <p:tag name="OUTPUTTYPE" val="PDF"/>
  <p:tag name="IGUANATEXVERSION" val="160"/>
  <p:tag name="LATEXADDIN" val="\documentclass{article}&#10;\usepackage{amsmath}&#10;\pagestyle{empty}&#10;\begin{document}&#10;&#10;&#10;$\mathcal{P}_{\text{train}} = \mathcal{P}_{\text{test}} $&#10;&#10;\end{document}"/>
  <p:tag name="IGUANATEXSIZE" val="18"/>
  <p:tag name="IGUANATEXCURSOR" val="13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"/>
  <p:tag name="ORIGINALWIDTH" val="28"/>
  <p:tag name="OUTPUTTYPE" val="PDF"/>
  <p:tag name="IGUANATEXVERSION" val="160"/>
  <p:tag name="LATEXADDIN" val="\documentclass{article}&#10;\usepackage{amsmath}&#10;\pagestyle{empty}&#10;\begin{document}&#10;&#10;$r=10$&#10;&#10;&#10;\end{document}"/>
  <p:tag name="IGUANATEXSIZE" val="24"/>
  <p:tag name="IGUANATEXCURSOR" val="8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151"/>
  <p:tag name="OUTPUTTYPE" val="PDF"/>
  <p:tag name="IGUANATEXVERSION" val="160"/>
  <p:tag name="LATEXADDIN" val="\documentclass{article}&#10;\usepackage{amsmath}&#10;\pagestyle{empty}&#10;\begin{document}&#10;&#10;\begin{equation*}&#10;\mathcal{V} = \mathrm{span}(\boldsymbol{W}_{\mathrm{OV},j}) = &#10;\mathrm{span}(\boldsymbol{W}^\top_{\mathrm{QK},k})&#10;\end{equation*}&#10;&#10;&#10;\end{document}"/>
  <p:tag name="IGUANATEXSIZE" val="20"/>
  <p:tag name="IGUANATEXCURSOR" val="98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"/>
  <p:tag name="ORIGINALWIDTH" val="127"/>
  <p:tag name="OUTPUTTYPE" val="PDF"/>
  <p:tag name="IGUANATEXVERSION" val="160"/>
  <p:tag name="LATEXADDIN" val="\documentclass{article}&#10;\usepackage{amsmath}&#10;\pagestyle{empty}&#10;\begin{document}&#10;&#10;$ \boldsymbol{V} = \mathrm{svd}_r \big([\boldsymbol{W}_{\mathrm{QK}}^1, \ldots, \boldsymbol{W}_{\mathrm{QK}}^M]  \big) $&#10;&#10;&#10;\end{document}"/>
  <p:tag name="IGUANATEXSIZE" val="28"/>
  <p:tag name="IGUANATEXCURSOR" val="201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120"/>
  <p:tag name="OUTPUTTYPE" val="PDF"/>
  <p:tag name="IGUANATEXVERSION" val="160"/>
  <p:tag name="LATEXADDIN" val="\documentclass{article}&#10;\usepackage{amsmath}&#10;\pagestyle{empty}&#10;\begin{document}&#10;&#10;&#10;$ \boldsymbol{W}_{\mathrm{QK}} \leftarrow \boldsymbol{W}_{\mathrm{QK}} (\boldsymbol{I}_d - \boldsymbol{V} \boldsymbol{V}^\top)$&#10;&#10;\end{document}"/>
  <p:tag name="IGUANATEXSIZE" val="28"/>
  <p:tag name="IGUANATEXCURSOR" val="208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"/>
  <p:tag name="ORIGINALWIDTH" val="90"/>
  <p:tag name="OUTPUTTYPE" val="PDF"/>
  <p:tag name="IGUANATEXVERSION" val="160"/>
  <p:tag name="LATEXADDIN" val="\documentclass{article}&#10;\usepackage{amsmath}&#10;\pagestyle{empty}&#10;\begin{document}&#10;&#10;&#10;$ \boldsymbol{W}_{\mathrm{QK}} \leftarrow \boldsymbol{W}_{\mathrm{QK}} \boldsymbol{V} \boldsymbol{V}^\top$&#10;&#10;\end{document}"/>
  <p:tag name="IGUANATEXSIZE" val="28"/>
  <p:tag name="IGUANATEXCURSOR" val="18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57"/>
  <p:tag name="OUTPUTTYPE" val="PDF"/>
  <p:tag name="IGUANATEXVERSION" val="160"/>
  <p:tag name="LATEXADDIN" val="\documentclass{article}&#10;\usepackage{amsmath}&#10;\pagestyle{empty}&#10;\begin{document}&#10;&#10;&#10;$\mathcal{P}_{\text{train}} \neq \mathcal{P}_{\text{test}} $&#10;&#10;\end{document}"/>
  <p:tag name="IGUANATEXSIZE" val="18"/>
  <p:tag name="IGUANATEXCURSOR" val="114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90"/>
  <p:tag name="OUTPUTTYPE" val="PDF"/>
  <p:tag name="IGUANATEXVERSION" val="160"/>
  <p:tag name="LATEXADDIN" val="\documentclass{article}&#10;\usepackage{amsmath}&#10;\usepackage{xcolor}&#10;\pagestyle{empty}&#10;\begin{document}&#10;&#10;$[\text{Subject}] \ldots [\text{Object}] \ldots [\text{Subject}] \ldots [{\color{red}\text{Object}}]$&#10;&#10;&#10;\end{document}"/>
  <p:tag name="IGUANATEXSIZE" val="28"/>
  <p:tag name="IGUANATEXCURSOR" val="64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93"/>
  <p:tag name="OUTPUTTYPE" val="PDF"/>
  <p:tag name="IGUANATEXVERSION" val="160"/>
  <p:tag name="LATEXADDIN" val="\documentclass{article}&#10;\usepackage{amsmath}&#10;\pagestyle{empty}&#10;\begin{document}&#10;&#10;$ f: \text{object} \mapsto \text{category}$&#10;&#10;&#10;\end{document}"/>
  <p:tag name="IGUANATEXSIZE" val="28"/>
  <p:tag name="IGUANATEXCURSOR" val="10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143"/>
  <p:tag name="OUTPUTTYPE" val="PDF"/>
  <p:tag name="IGUANATEXVERSION" val="160"/>
  <p:tag name="LATEXADDIN" val="\documentclass{article}&#10;\usepackage{amsmath}&#10;\usepackage{xcolor}&#10;\pagestyle{empty}&#10;\begin{document}&#10;&#10;$ x_1,f(x_1),x_2,f(x_2),\ldots,x_n, {\color{red} f(x_n)}$&#10;&#10;&#10;\end{document}"/>
  <p:tag name="IGUANATEXSIZE" val="28"/>
  <p:tag name="IGUANATEXCURSOR" val="157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"/>
  <p:tag name="ORIGINALWIDTH" val="360"/>
  <p:tag name="OUTPUTTYPE" val="PDF"/>
  <p:tag name="IGUANATEXVERSION" val="160"/>
  <p:tag name="LATEXADDIN" val="\documentclass{article}&#10;\usepackage{amsmath}&#10;\usepackage{xcolor}&#10;\pagestyle{empty}&#10;\begin{document}&#10;&#10;\begin{equation*}&#10;    \ldots [A], [B], [C] \ldots [A], [B] \qquad \xrightarrow{\text{next-token prediction}}  &#10; \qquad \ldots \underbrace{[A], [B], [C]}_{\boldsymbol{s}^\#} \ldots \underbrace{[A], [B],{\color{blue} [C]}}_{\boldsymbol{s}^\#}&#10; \end{equation*}&#10;&#10;&#10;\end{document}"/>
  <p:tag name="IGUANATEXSIZE" val="20"/>
  <p:tag name="IGUANATEXCURSOR" val="100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"/>
  <p:tag name="ORIGINALWIDTH" val="85"/>
  <p:tag name="OUTPUTTYPE" val="PDF"/>
  <p:tag name="IGUANATEXVERSION" val="160"/>
  <p:tag name="LATEXADDIN" val="\documentclass{article}&#10;\usepackage{amsmath}&#10;\pagestyle{empty}&#10;\begin{document}&#10;&#10;&#10;$L \in \{10,11,\ldots,19\}$&#10;&#10;\end{document}"/>
  <p:tag name="IGUANATEXSIZE" val="28"/>
  <p:tag name="IGUANATEXCURSOR" val="108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"/>
  <p:tag name="ORIGINALWIDTH" val="11"/>
  <p:tag name="OUTPUTTYPE" val="PDF"/>
  <p:tag name="IGUANATEXVERSION" val="160"/>
  <p:tag name="LATEXADDIN" val="\documentclass{article}&#10;\usepackage{amsmath}&#10;\pagestyle{empty}&#10;\begin{document}&#10;&#10;&#10;$\boldsymbol{s}^{\#}$&#10;&#10;\end{document}"/>
  <p:tag name="IGUANATEXSIZE" val="20"/>
  <p:tag name="IGUANATEXCURSOR" val="103"/>
  <p:tag name="TRANSPARENCY" val="True"/>
  <p:tag name="LATEXENGINEID" val="0"/>
  <p:tag name="TEMPFOLDER" val="/Users/yiqiaoz/Library/Containers/com.microsoft.Powerpoint/Data/tmp/TemporaryItems/"/>
  <p:tag name="LATEXFORMHEIGHT" val="426.65"/>
  <p:tag name="LATEXFORMWIDTH" val="513.3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1958</TotalTime>
  <Words>1655</Words>
  <Application>Microsoft Macintosh PowerPoint</Application>
  <PresentationFormat>Widescreen</PresentationFormat>
  <Paragraphs>165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Google Sans</vt:lpstr>
      <vt:lpstr>Aptos</vt:lpstr>
      <vt:lpstr>Aptos Display</vt:lpstr>
      <vt:lpstr>Arial</vt:lpstr>
      <vt:lpstr>Wingdings</vt:lpstr>
      <vt:lpstr>Office Theme</vt:lpstr>
      <vt:lpstr>Can LLMs solve compositional tasks? A study of out-of-distribution generalization</vt:lpstr>
      <vt:lpstr>PowerPoint Presentation</vt:lpstr>
      <vt:lpstr>Are LLMs creative? Or are they a hype?</vt:lpstr>
      <vt:lpstr>Does classical notions of generalization explain?</vt:lpstr>
      <vt:lpstr>Compositions and OOD generalization</vt:lpstr>
      <vt:lpstr>Teaser: Evidence of OOD generalization</vt:lpstr>
      <vt:lpstr>PowerPoint Presentation</vt:lpstr>
      <vt:lpstr>PowerPoint Presentation</vt:lpstr>
      <vt:lpstr>PowerPoint Presentation</vt:lpstr>
      <vt:lpstr>PowerPoint Presentation</vt:lpstr>
      <vt:lpstr>What do we learn?</vt:lpstr>
      <vt:lpstr>A Primer on Transformer</vt:lpstr>
      <vt:lpstr>PowerPoint Presentation</vt:lpstr>
      <vt:lpstr>A simple intro to self-attention</vt:lpstr>
      <vt:lpstr>PowerPoint Presentation</vt:lpstr>
      <vt:lpstr>What do hidden states represent?</vt:lpstr>
      <vt:lpstr>Linear representation hypothesis</vt:lpstr>
      <vt:lpstr>Linear representation hypothesis</vt:lpstr>
      <vt:lpstr>Emergence of Subspace Matching</vt:lpstr>
      <vt:lpstr>Synthetic experiment “Learning copying with a simple Transformer”</vt:lpstr>
      <vt:lpstr>PowerPoint Presentation</vt:lpstr>
      <vt:lpstr>PowerPoint Presentation</vt:lpstr>
      <vt:lpstr>PowerPoint Presentation</vt:lpstr>
      <vt:lpstr>PowerPoint Presentation</vt:lpstr>
      <vt:lpstr>OOD generalization depends crucially on IHs</vt:lpstr>
      <vt:lpstr>OOD generalization depends crucially on IHs</vt:lpstr>
      <vt:lpstr>OOD generalization depends crucially on IHs</vt:lpstr>
      <vt:lpstr>PowerPoint Presentation</vt:lpstr>
      <vt:lpstr>Common Subspace Representation Hypothesis</vt:lpstr>
      <vt:lpstr>How subspace matching works in LLMs</vt:lpstr>
      <vt:lpstr>How subspace matching works in LLMs</vt:lpstr>
      <vt:lpstr>Pairwise matching suggests shared global structure</vt:lpstr>
      <vt:lpstr>Impact of removing bridge subspace</vt:lpstr>
      <vt:lpstr>(Speculative) take-away messages</vt:lpstr>
      <vt:lpstr>What do hidden states really represent</vt:lpstr>
      <vt:lpstr>What do hidden states really represent</vt:lpstr>
      <vt:lpstr>PowerPoint Presentation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yiqiao zhong</dc:creator>
  <cp:lastModifiedBy>yiqiao zhong</cp:lastModifiedBy>
  <cp:revision>73</cp:revision>
  <dcterms:created xsi:type="dcterms:W3CDTF">2024-10-10T17:10:43Z</dcterms:created>
  <dcterms:modified xsi:type="dcterms:W3CDTF">2025-06-05T01:21:01Z</dcterms:modified>
</cp:coreProperties>
</file>